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81" r:id="rId2"/>
    <p:sldId id="373" r:id="rId3"/>
    <p:sldId id="440" r:id="rId4"/>
    <p:sldId id="527" r:id="rId5"/>
    <p:sldId id="292" r:id="rId6"/>
    <p:sldId id="422" r:id="rId7"/>
    <p:sldId id="423" r:id="rId8"/>
    <p:sldId id="424" r:id="rId9"/>
    <p:sldId id="425" r:id="rId10"/>
    <p:sldId id="525" r:id="rId11"/>
    <p:sldId id="491" r:id="rId12"/>
    <p:sldId id="274" r:id="rId13"/>
    <p:sldId id="275" r:id="rId14"/>
    <p:sldId id="276" r:id="rId15"/>
    <p:sldId id="278" r:id="rId16"/>
    <p:sldId id="279" r:id="rId17"/>
    <p:sldId id="28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248"/>
    <p:restoredTop sz="94694"/>
  </p:normalViewPr>
  <p:slideViewPr>
    <p:cSldViewPr snapToGrid="0" snapToObjects="1">
      <p:cViewPr varScale="1">
        <p:scale>
          <a:sx n="124" d="100"/>
          <a:sy n="124" d="100"/>
        </p:scale>
        <p:origin x="31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tiff>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B8A1CA-C09D-8948-AEAB-1AC839BF420A}" type="datetimeFigureOut">
              <a:rPr lang="en-US" smtClean="0"/>
              <a:t>11/8/19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DBE74D-693E-0446-841B-8BB85515DAE7}" type="slidenum">
              <a:rPr lang="en-US" smtClean="0"/>
              <a:t>‹#›</a:t>
            </a:fld>
            <a:endParaRPr lang="en-US"/>
          </a:p>
        </p:txBody>
      </p:sp>
    </p:spTree>
    <p:extLst>
      <p:ext uri="{BB962C8B-B14F-4D97-AF65-F5344CB8AC3E}">
        <p14:creationId xmlns:p14="http://schemas.microsoft.com/office/powerpoint/2010/main" val="31938627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ACB19BF-440B-674D-9CB5-DAA817D0A8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364BE8A-AD43-164A-957A-146C6603F825}"/>
              </a:ext>
            </a:extLst>
          </p:cNvPr>
          <p:cNvSpPr>
            <a:spLocks noGrp="1"/>
          </p:cNvSpPr>
          <p:nvPr>
            <p:ph type="body" idx="1"/>
          </p:nvPr>
        </p:nvSpPr>
        <p:spPr/>
        <p:txBody>
          <a:bodyPr/>
          <a:lstStyle/>
          <a:p>
            <a:r>
              <a:rPr lang="en-US" altLang="en-US" sz="3200" dirty="0">
                <a:latin typeface="Times New Roman" panose="02020603050405020304" pitchFamily="18" charset="0"/>
                <a:ea typeface="ＭＳ Ｐゴシック" panose="020B0600070205080204" pitchFamily="34" charset="-128"/>
              </a:rPr>
              <a:t>The next layer up is, for us, the most important layer: the Network layer. </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The network layer’s job is to deliver packets end-to-end across the Internet from the source to the destination. </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A packet is an important basic building block in networks. A packet is the name we give to a self-contained collection of data, plus a header that describes what the data is, where it is going and where it came from. You will often see packets drawn like this: &lt;draw a packet with header and data&gt;</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Network layer packets are called datagrams. They consist of some data and a head containing the “To” and “From” addresses – just like we put the “To:” and “From” addresses on a letter. &lt;Draw a datagram with To/From addresses&gt; .</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The Network hands the datagram to the Link Layer below &lt;click to wipe arrows down&gt;, telling it to send the datagram over the first link. In other words, the Link Layer is providing a *service* to the Network Layer. Essentially, the Link Layer says: “if you give me a datagram to send, I will transmit it over one link for you”. </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At the other end of the link is a router. The Link Layer of the router accepts the datagram from the link, and hands it up to the Network Layer in the router. The Network Layer on the router examines the destination address of the datagram, and is responsible for routing the datagram one hop at a time towards its eventual destination. It does this by sending to the Link Layer again, to carry it over the next link. And so on until it reaches the Network Layer at the destination. &lt;sequence of clicks shows the steps&gt;</a:t>
            </a:r>
          </a:p>
          <a:p>
            <a:endParaRPr lang="en-US" altLang="en-US" sz="3200" dirty="0">
              <a:latin typeface="Times New Roman" panose="02020603050405020304" pitchFamily="18" charset="0"/>
              <a:ea typeface="ＭＳ Ｐゴシック" panose="020B0600070205080204" pitchFamily="34" charset="-128"/>
            </a:endParaRPr>
          </a:p>
          <a:p>
            <a:r>
              <a:rPr lang="en-US" altLang="en-US" sz="3200" dirty="0">
                <a:latin typeface="Times New Roman" panose="02020603050405020304" pitchFamily="18" charset="0"/>
                <a:ea typeface="ＭＳ Ｐゴシック" panose="020B0600070205080204" pitchFamily="34" charset="-128"/>
              </a:rPr>
              <a:t>Notice that the Network Layer does not need to concern itself with *how* the Link Layer sends the datagram over the link. In fact, different Link Layers work in very different ways; Ethernet and </a:t>
            </a:r>
            <a:r>
              <a:rPr lang="en-US" altLang="en-US" sz="3200" dirty="0" err="1">
                <a:latin typeface="Times New Roman" panose="02020603050405020304" pitchFamily="18" charset="0"/>
                <a:ea typeface="ＭＳ Ｐゴシック" panose="020B0600070205080204" pitchFamily="34" charset="-128"/>
              </a:rPr>
              <a:t>WiFi</a:t>
            </a:r>
            <a:r>
              <a:rPr lang="en-US" altLang="en-US" sz="3200" dirty="0">
                <a:latin typeface="Times New Roman" panose="02020603050405020304" pitchFamily="18" charset="0"/>
                <a:ea typeface="ＭＳ Ｐゴシック" panose="020B0600070205080204" pitchFamily="34" charset="-128"/>
              </a:rPr>
              <a:t> are clearly very different. This separation of concerns between the Network Layer and the Link Layer allows each to focus on its job, without worrying about how the other layer works. It also means that a single Network Layer has a common way to talk to many different Link Layers by simply handing them datagrams to send. This separation of concerns is made possibly by the modularity of each layer and a common well-defined API to the layer below. </a:t>
            </a:r>
          </a:p>
          <a:p>
            <a:endParaRPr lang="en-US" altLang="en-US" sz="3200" dirty="0">
              <a:latin typeface="Times New Roman" panose="02020603050405020304" pitchFamily="18" charset="0"/>
              <a:ea typeface="ＭＳ Ｐゴシック" panose="020B0600070205080204" pitchFamily="34" charset="-128"/>
            </a:endParaRPr>
          </a:p>
        </p:txBody>
      </p:sp>
      <p:sp>
        <p:nvSpPr>
          <p:cNvPr id="4" name="Slide Number Placeholder 3">
            <a:extLst>
              <a:ext uri="{FF2B5EF4-FFF2-40B4-BE49-F238E27FC236}">
                <a16:creationId xmlns:a16="http://schemas.microsoft.com/office/drawing/2014/main" id="{4CD12D2F-24B7-1C48-AC57-006FBD15B9CB}"/>
              </a:ext>
            </a:extLst>
          </p:cNvPr>
          <p:cNvSpPr>
            <a:spLocks noGrp="1"/>
          </p:cNvSpPr>
          <p:nvPr>
            <p:ph type="sldNum" sz="quarter" idx="5"/>
          </p:nvPr>
        </p:nvSpPr>
        <p:spPr>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a:lstStyle>
            <a:lvl1pPr defTabSz="903288">
              <a:defRPr sz="2400">
                <a:solidFill>
                  <a:schemeClr val="tx1"/>
                </a:solidFill>
                <a:latin typeface="Comic Sans MS" panose="030F0902030302020204" pitchFamily="66" charset="0"/>
                <a:ea typeface="ＭＳ Ｐゴシック" panose="020B0600070205080204" pitchFamily="34" charset="-128"/>
              </a:defRPr>
            </a:lvl1pPr>
            <a:lvl2pPr marL="742950" indent="-285750" defTabSz="903288">
              <a:defRPr sz="2400">
                <a:solidFill>
                  <a:schemeClr val="tx1"/>
                </a:solidFill>
                <a:latin typeface="Comic Sans MS" panose="030F0902030302020204" pitchFamily="66" charset="0"/>
                <a:ea typeface="ＭＳ Ｐゴシック" panose="020B0600070205080204" pitchFamily="34" charset="-128"/>
              </a:defRPr>
            </a:lvl2pPr>
            <a:lvl3pPr marL="1143000" indent="-228600" defTabSz="903288">
              <a:defRPr sz="2400">
                <a:solidFill>
                  <a:schemeClr val="tx1"/>
                </a:solidFill>
                <a:latin typeface="Comic Sans MS" panose="030F0902030302020204" pitchFamily="66" charset="0"/>
                <a:ea typeface="ＭＳ Ｐゴシック" panose="020B0600070205080204" pitchFamily="34" charset="-128"/>
              </a:defRPr>
            </a:lvl3pPr>
            <a:lvl4pPr marL="1600200" indent="-228600" defTabSz="903288">
              <a:defRPr sz="2400">
                <a:solidFill>
                  <a:schemeClr val="tx1"/>
                </a:solidFill>
                <a:latin typeface="Comic Sans MS" panose="030F0902030302020204" pitchFamily="66" charset="0"/>
                <a:ea typeface="ＭＳ Ｐゴシック" panose="020B0600070205080204" pitchFamily="34" charset="-128"/>
              </a:defRPr>
            </a:lvl4pPr>
            <a:lvl5pPr marL="2057400" indent="-228600" defTabSz="903288">
              <a:defRPr sz="2400">
                <a:solidFill>
                  <a:schemeClr val="tx1"/>
                </a:solidFill>
                <a:latin typeface="Comic Sans MS" panose="030F0902030302020204" pitchFamily="66" charset="0"/>
                <a:ea typeface="ＭＳ Ｐゴシック" panose="020B0600070205080204" pitchFamily="34" charset="-128"/>
              </a:defRPr>
            </a:lvl5pPr>
            <a:lvl6pPr marL="25146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6pPr>
            <a:lvl7pPr marL="29718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7pPr>
            <a:lvl8pPr marL="34290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8pPr>
            <a:lvl9pPr marL="38862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9pPr>
          </a:lstStyle>
          <a:p>
            <a:fld id="{1BD5B48B-C4CD-F44C-8455-B1D8CC82907B}" type="slidenum">
              <a:rPr lang="en-US" altLang="en-US" sz="1100">
                <a:latin typeface="Times New Roman" panose="02020603050405020304" pitchFamily="18" charset="0"/>
              </a:rPr>
              <a:pPr/>
              <a:t>2</a:t>
            </a:fld>
            <a:endParaRPr lang="en-US" altLang="en-US" sz="1100" dirty="0">
              <a:latin typeface="Times New Roman" panose="02020603050405020304" pitchFamily="18" charset="0"/>
            </a:endParaRPr>
          </a:p>
        </p:txBody>
      </p:sp>
    </p:spTree>
    <p:extLst>
      <p:ext uri="{BB962C8B-B14F-4D97-AF65-F5344CB8AC3E}">
        <p14:creationId xmlns:p14="http://schemas.microsoft.com/office/powerpoint/2010/main" val="32784488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8418002-F091-E846-B7AD-F704198903C2}" type="slidenum">
              <a:rPr lang="en-US"/>
              <a:pPr/>
              <a:t>8</a:t>
            </a:fld>
            <a:endParaRPr lang="en-US"/>
          </a:p>
        </p:txBody>
      </p:sp>
      <p:sp>
        <p:nvSpPr>
          <p:cNvPr id="133122"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3312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4734402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8418002-F091-E846-B7AD-F704198903C2}" type="slidenum">
              <a:rPr lang="en-US"/>
              <a:pPr/>
              <a:t>9</a:t>
            </a:fld>
            <a:endParaRPr lang="en-US"/>
          </a:p>
        </p:txBody>
      </p:sp>
      <p:sp>
        <p:nvSpPr>
          <p:cNvPr id="133122"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3312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788900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10B394E9-9E21-9345-A9A4-6450E7906980}"/>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Comic Sans MS" panose="030F0902030302020204" pitchFamily="66" charset="0"/>
                <a:ea typeface="ＭＳ Ｐゴシック" panose="020B0600070205080204" pitchFamily="34" charset="-128"/>
              </a:defRPr>
            </a:lvl1pPr>
            <a:lvl2pPr marL="742950" indent="-285750" defTabSz="903288">
              <a:defRPr sz="2400">
                <a:solidFill>
                  <a:schemeClr val="tx1"/>
                </a:solidFill>
                <a:latin typeface="Comic Sans MS" panose="030F0902030302020204" pitchFamily="66" charset="0"/>
                <a:ea typeface="ＭＳ Ｐゴシック" panose="020B0600070205080204" pitchFamily="34" charset="-128"/>
              </a:defRPr>
            </a:lvl2pPr>
            <a:lvl3pPr marL="1143000" indent="-228600" defTabSz="903288">
              <a:defRPr sz="2400">
                <a:solidFill>
                  <a:schemeClr val="tx1"/>
                </a:solidFill>
                <a:latin typeface="Comic Sans MS" panose="030F0902030302020204" pitchFamily="66" charset="0"/>
                <a:ea typeface="ＭＳ Ｐゴシック" panose="020B0600070205080204" pitchFamily="34" charset="-128"/>
              </a:defRPr>
            </a:lvl3pPr>
            <a:lvl4pPr marL="1600200" indent="-228600" defTabSz="903288">
              <a:defRPr sz="2400">
                <a:solidFill>
                  <a:schemeClr val="tx1"/>
                </a:solidFill>
                <a:latin typeface="Comic Sans MS" panose="030F0902030302020204" pitchFamily="66" charset="0"/>
                <a:ea typeface="ＭＳ Ｐゴシック" panose="020B0600070205080204" pitchFamily="34" charset="-128"/>
              </a:defRPr>
            </a:lvl4pPr>
            <a:lvl5pPr marL="2057400" indent="-228600" defTabSz="903288">
              <a:defRPr sz="2400">
                <a:solidFill>
                  <a:schemeClr val="tx1"/>
                </a:solidFill>
                <a:latin typeface="Comic Sans MS" panose="030F0902030302020204" pitchFamily="66" charset="0"/>
                <a:ea typeface="ＭＳ Ｐゴシック" panose="020B0600070205080204" pitchFamily="34" charset="-128"/>
              </a:defRPr>
            </a:lvl5pPr>
            <a:lvl6pPr marL="25146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6pPr>
            <a:lvl7pPr marL="29718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7pPr>
            <a:lvl8pPr marL="34290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8pPr>
            <a:lvl9pPr marL="38862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9pPr>
          </a:lstStyle>
          <a:p>
            <a:fld id="{B35F1117-354D-4E4F-9C7D-5606AD0E05B9}" type="slidenum">
              <a:rPr lang="en-US" altLang="en-US" sz="1100">
                <a:latin typeface="Times New Roman" panose="02020603050405020304" pitchFamily="18" charset="0"/>
              </a:rPr>
              <a:pPr/>
              <a:t>10</a:t>
            </a:fld>
            <a:endParaRPr lang="en-US" altLang="en-US" sz="1100" dirty="0">
              <a:latin typeface="Times New Roman" panose="02020603050405020304" pitchFamily="18" charset="0"/>
            </a:endParaRPr>
          </a:p>
        </p:txBody>
      </p:sp>
      <p:sp>
        <p:nvSpPr>
          <p:cNvPr id="18434" name="Rectangle 2">
            <a:extLst>
              <a:ext uri="{FF2B5EF4-FFF2-40B4-BE49-F238E27FC236}">
                <a16:creationId xmlns:a16="http://schemas.microsoft.com/office/drawing/2014/main" id="{2B305FF5-933E-A045-AD9F-5559BF116826}"/>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144B7459-3196-5847-A84B-313C6D915105}"/>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Times New Roman" panose="02020603050405020304" pitchFamily="18" charset="0"/>
                <a:ea typeface="ＭＳ Ｐゴシック" panose="020B0600070205080204" pitchFamily="34" charset="-128"/>
              </a:rPr>
              <a:t>I have email permission from Bob Metcalfe to use these.</a:t>
            </a:r>
          </a:p>
        </p:txBody>
      </p:sp>
    </p:spTree>
    <p:extLst>
      <p:ext uri="{BB962C8B-B14F-4D97-AF65-F5344CB8AC3E}">
        <p14:creationId xmlns:p14="http://schemas.microsoft.com/office/powerpoint/2010/main" val="23458184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a:extLst>
              <a:ext uri="{FF2B5EF4-FFF2-40B4-BE49-F238E27FC236}">
                <a16:creationId xmlns:a16="http://schemas.microsoft.com/office/drawing/2014/main" id="{2DEC50A5-0B1B-664C-9956-D7CA9709BA99}"/>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Comic Sans MS" panose="030F0902030302020204" pitchFamily="66" charset="0"/>
                <a:ea typeface="ＭＳ Ｐゴシック" panose="020B0600070205080204" pitchFamily="34" charset="-128"/>
              </a:defRPr>
            </a:lvl1pPr>
            <a:lvl2pPr marL="742950" indent="-285750" defTabSz="903288">
              <a:defRPr sz="2400">
                <a:solidFill>
                  <a:schemeClr val="tx1"/>
                </a:solidFill>
                <a:latin typeface="Comic Sans MS" panose="030F0902030302020204" pitchFamily="66" charset="0"/>
                <a:ea typeface="ＭＳ Ｐゴシック" panose="020B0600070205080204" pitchFamily="34" charset="-128"/>
              </a:defRPr>
            </a:lvl2pPr>
            <a:lvl3pPr marL="1143000" indent="-228600" defTabSz="903288">
              <a:defRPr sz="2400">
                <a:solidFill>
                  <a:schemeClr val="tx1"/>
                </a:solidFill>
                <a:latin typeface="Comic Sans MS" panose="030F0902030302020204" pitchFamily="66" charset="0"/>
                <a:ea typeface="ＭＳ Ｐゴシック" panose="020B0600070205080204" pitchFamily="34" charset="-128"/>
              </a:defRPr>
            </a:lvl3pPr>
            <a:lvl4pPr marL="1600200" indent="-228600" defTabSz="903288">
              <a:defRPr sz="2400">
                <a:solidFill>
                  <a:schemeClr val="tx1"/>
                </a:solidFill>
                <a:latin typeface="Comic Sans MS" panose="030F0902030302020204" pitchFamily="66" charset="0"/>
                <a:ea typeface="ＭＳ Ｐゴシック" panose="020B0600070205080204" pitchFamily="34" charset="-128"/>
              </a:defRPr>
            </a:lvl4pPr>
            <a:lvl5pPr marL="2057400" indent="-228600" defTabSz="903288">
              <a:defRPr sz="2400">
                <a:solidFill>
                  <a:schemeClr val="tx1"/>
                </a:solidFill>
                <a:latin typeface="Comic Sans MS" panose="030F0902030302020204" pitchFamily="66" charset="0"/>
                <a:ea typeface="ＭＳ Ｐゴシック" panose="020B0600070205080204" pitchFamily="34" charset="-128"/>
              </a:defRPr>
            </a:lvl5pPr>
            <a:lvl6pPr marL="25146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6pPr>
            <a:lvl7pPr marL="29718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7pPr>
            <a:lvl8pPr marL="34290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8pPr>
            <a:lvl9pPr marL="3886200" indent="-228600" defTabSz="903288"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9pPr>
          </a:lstStyle>
          <a:p>
            <a:fld id="{C3305FD2-51D5-FC4B-BAC8-249613089894}" type="slidenum">
              <a:rPr lang="en-US" altLang="en-US" sz="1100">
                <a:latin typeface="Times New Roman" panose="02020603050405020304" pitchFamily="18" charset="0"/>
              </a:rPr>
              <a:pPr/>
              <a:t>11</a:t>
            </a:fld>
            <a:endParaRPr lang="en-US" altLang="en-US" sz="1100" dirty="0">
              <a:latin typeface="Times New Roman" panose="02020603050405020304" pitchFamily="18" charset="0"/>
            </a:endParaRPr>
          </a:p>
        </p:txBody>
      </p:sp>
      <p:sp>
        <p:nvSpPr>
          <p:cNvPr id="20482" name="Rectangle 2">
            <a:extLst>
              <a:ext uri="{FF2B5EF4-FFF2-40B4-BE49-F238E27FC236}">
                <a16:creationId xmlns:a16="http://schemas.microsoft.com/office/drawing/2014/main" id="{CEC0D7AD-D639-284E-9D2F-A92E8591035B}"/>
              </a:ext>
            </a:extLst>
          </p:cNvPr>
          <p:cNvSpPr>
            <a:spLocks noGrp="1" noRot="1" noChangeAspect="1" noChangeArrowheads="1" noTextEdit="1"/>
          </p:cNvSpPr>
          <p:nvPr>
            <p:ph type="sldImg"/>
          </p:nvPr>
        </p:nvSpPr>
        <p:spPr>
          <a:ln/>
        </p:spPr>
      </p:sp>
      <p:sp>
        <p:nvSpPr>
          <p:cNvPr id="20483" name="Rectangle 3">
            <a:extLst>
              <a:ext uri="{FF2B5EF4-FFF2-40B4-BE49-F238E27FC236}">
                <a16:creationId xmlns:a16="http://schemas.microsoft.com/office/drawing/2014/main" id="{8CFA9640-772F-BB4A-BBE2-A43EFE310CBB}"/>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27348993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Comic Sans MS" charset="0"/>
                <a:ea typeface="ＭＳ Ｐゴシック" charset="-128"/>
              </a:defRPr>
            </a:lvl1pPr>
            <a:lvl2pPr marL="742950" indent="-285750" defTabSz="903288">
              <a:defRPr sz="2400">
                <a:solidFill>
                  <a:schemeClr val="tx1"/>
                </a:solidFill>
                <a:latin typeface="Comic Sans MS" charset="0"/>
                <a:ea typeface="ＭＳ Ｐゴシック" charset="-128"/>
              </a:defRPr>
            </a:lvl2pPr>
            <a:lvl3pPr marL="1143000" indent="-228600" defTabSz="903288">
              <a:defRPr sz="2400">
                <a:solidFill>
                  <a:schemeClr val="tx1"/>
                </a:solidFill>
                <a:latin typeface="Comic Sans MS" charset="0"/>
                <a:ea typeface="ＭＳ Ｐゴシック" charset="-128"/>
              </a:defRPr>
            </a:lvl3pPr>
            <a:lvl4pPr marL="1600200" indent="-228600" defTabSz="903288">
              <a:defRPr sz="2400">
                <a:solidFill>
                  <a:schemeClr val="tx1"/>
                </a:solidFill>
                <a:latin typeface="Comic Sans MS" charset="0"/>
                <a:ea typeface="ＭＳ Ｐゴシック" charset="-128"/>
              </a:defRPr>
            </a:lvl4pPr>
            <a:lvl5pPr marL="2057400" indent="-228600" defTabSz="903288">
              <a:defRPr sz="2400">
                <a:solidFill>
                  <a:schemeClr val="tx1"/>
                </a:solidFill>
                <a:latin typeface="Comic Sans MS" charset="0"/>
                <a:ea typeface="ＭＳ Ｐゴシック" charset="-128"/>
              </a:defRPr>
            </a:lvl5pPr>
            <a:lvl6pPr marL="2514600" indent="-228600" defTabSz="903288"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defTabSz="903288"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defTabSz="903288"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defTabSz="903288" eaLnBrk="0" fontAlgn="base" hangingPunct="0">
              <a:spcBef>
                <a:spcPct val="0"/>
              </a:spcBef>
              <a:spcAft>
                <a:spcPct val="0"/>
              </a:spcAft>
              <a:defRPr sz="2400">
                <a:solidFill>
                  <a:schemeClr val="tx1"/>
                </a:solidFill>
                <a:latin typeface="Comic Sans MS" charset="0"/>
                <a:ea typeface="ＭＳ Ｐゴシック" charset="-128"/>
              </a:defRPr>
            </a:lvl9pPr>
          </a:lstStyle>
          <a:p>
            <a:fld id="{CBC53423-7E79-044D-9315-B6F35E435ECA}" type="slidenum">
              <a:rPr lang="en-US" altLang="en-US" sz="1100">
                <a:latin typeface="Times New Roman" panose="02020603050405020304" pitchFamily="18" charset="0"/>
              </a:rPr>
              <a:pPr/>
              <a:t>14</a:t>
            </a:fld>
            <a:endParaRPr lang="en-US" altLang="en-US" sz="1100" dirty="0">
              <a:latin typeface="Times New Roman" panose="02020603050405020304" pitchFamily="18" charset="0"/>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endParaRPr lang="en-US" altLang="en-US">
              <a:ea typeface="ＭＳ Ｐゴシック" charset="-128"/>
            </a:endParaRPr>
          </a:p>
        </p:txBody>
      </p:sp>
    </p:spTree>
    <p:extLst>
      <p:ext uri="{BB962C8B-B14F-4D97-AF65-F5344CB8AC3E}">
        <p14:creationId xmlns:p14="http://schemas.microsoft.com/office/powerpoint/2010/main" val="40757768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p:cNvSpPr>
          <p:nvPr>
            <p:ph type="sldImg"/>
          </p:nvPr>
        </p:nvSpPr>
        <p:spPr>
          <a:ln/>
        </p:spPr>
      </p:sp>
      <p:sp>
        <p:nvSpPr>
          <p:cNvPr id="37890"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ea typeface="ＭＳ Ｐゴシック" charset="-128"/>
            </a:endParaRPr>
          </a:p>
        </p:txBody>
      </p:sp>
      <p:sp>
        <p:nvSpPr>
          <p:cNvPr id="37891"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Comic Sans MS" charset="0"/>
                <a:ea typeface="ＭＳ Ｐゴシック" charset="-128"/>
              </a:defRPr>
            </a:lvl1pPr>
            <a:lvl2pPr marL="742950" indent="-285750" defTabSz="903288">
              <a:defRPr sz="2400">
                <a:solidFill>
                  <a:schemeClr val="tx1"/>
                </a:solidFill>
                <a:latin typeface="Comic Sans MS" charset="0"/>
                <a:ea typeface="ＭＳ Ｐゴシック" charset="-128"/>
              </a:defRPr>
            </a:lvl2pPr>
            <a:lvl3pPr marL="1143000" indent="-228600" defTabSz="903288">
              <a:defRPr sz="2400">
                <a:solidFill>
                  <a:schemeClr val="tx1"/>
                </a:solidFill>
                <a:latin typeface="Comic Sans MS" charset="0"/>
                <a:ea typeface="ＭＳ Ｐゴシック" charset="-128"/>
              </a:defRPr>
            </a:lvl3pPr>
            <a:lvl4pPr marL="1600200" indent="-228600" defTabSz="903288">
              <a:defRPr sz="2400">
                <a:solidFill>
                  <a:schemeClr val="tx1"/>
                </a:solidFill>
                <a:latin typeface="Comic Sans MS" charset="0"/>
                <a:ea typeface="ＭＳ Ｐゴシック" charset="-128"/>
              </a:defRPr>
            </a:lvl4pPr>
            <a:lvl5pPr marL="2057400" indent="-228600" defTabSz="903288">
              <a:defRPr sz="2400">
                <a:solidFill>
                  <a:schemeClr val="tx1"/>
                </a:solidFill>
                <a:latin typeface="Comic Sans MS" charset="0"/>
                <a:ea typeface="ＭＳ Ｐゴシック" charset="-128"/>
              </a:defRPr>
            </a:lvl5pPr>
            <a:lvl6pPr marL="2514600" indent="-228600" defTabSz="903288"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defTabSz="903288"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defTabSz="903288"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defTabSz="903288" eaLnBrk="0" fontAlgn="base" hangingPunct="0">
              <a:spcBef>
                <a:spcPct val="0"/>
              </a:spcBef>
              <a:spcAft>
                <a:spcPct val="0"/>
              </a:spcAft>
              <a:defRPr sz="2400">
                <a:solidFill>
                  <a:schemeClr val="tx1"/>
                </a:solidFill>
                <a:latin typeface="Comic Sans MS" charset="0"/>
                <a:ea typeface="ＭＳ Ｐゴシック" charset="-128"/>
              </a:defRPr>
            </a:lvl9pPr>
          </a:lstStyle>
          <a:p>
            <a:fld id="{5A33F436-C641-5D4F-97C5-4D0B6312704E}" type="slidenum">
              <a:rPr lang="en-US" altLang="en-US" sz="1100">
                <a:latin typeface="Times New Roman" panose="02020603050405020304" pitchFamily="18" charset="0"/>
              </a:rPr>
              <a:pPr/>
              <a:t>15</a:t>
            </a:fld>
            <a:endParaRPr lang="en-US" altLang="en-US" sz="1100" dirty="0">
              <a:latin typeface="Times New Roman" panose="02020603050405020304" pitchFamily="18" charset="0"/>
            </a:endParaRPr>
          </a:p>
        </p:txBody>
      </p:sp>
    </p:spTree>
    <p:extLst>
      <p:ext uri="{BB962C8B-B14F-4D97-AF65-F5344CB8AC3E}">
        <p14:creationId xmlns:p14="http://schemas.microsoft.com/office/powerpoint/2010/main" val="33516524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p:cNvSpPr>
          <p:nvPr>
            <p:ph type="sldImg"/>
          </p:nvPr>
        </p:nvSpPr>
        <p:spPr>
          <a:ln/>
        </p:spPr>
      </p:sp>
      <p:sp>
        <p:nvSpPr>
          <p:cNvPr id="39938"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endParaRPr lang="en-US" altLang="en-US">
              <a:ea typeface="ＭＳ Ｐゴシック" charset="-128"/>
            </a:endParaRPr>
          </a:p>
        </p:txBody>
      </p:sp>
      <p:sp>
        <p:nvSpPr>
          <p:cNvPr id="39939"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Comic Sans MS" charset="0"/>
                <a:ea typeface="ＭＳ Ｐゴシック" charset="-128"/>
              </a:defRPr>
            </a:lvl1pPr>
            <a:lvl2pPr marL="742950" indent="-285750" defTabSz="903288">
              <a:defRPr sz="2400">
                <a:solidFill>
                  <a:schemeClr val="tx1"/>
                </a:solidFill>
                <a:latin typeface="Comic Sans MS" charset="0"/>
                <a:ea typeface="ＭＳ Ｐゴシック" charset="-128"/>
              </a:defRPr>
            </a:lvl2pPr>
            <a:lvl3pPr marL="1143000" indent="-228600" defTabSz="903288">
              <a:defRPr sz="2400">
                <a:solidFill>
                  <a:schemeClr val="tx1"/>
                </a:solidFill>
                <a:latin typeface="Comic Sans MS" charset="0"/>
                <a:ea typeface="ＭＳ Ｐゴシック" charset="-128"/>
              </a:defRPr>
            </a:lvl3pPr>
            <a:lvl4pPr marL="1600200" indent="-228600" defTabSz="903288">
              <a:defRPr sz="2400">
                <a:solidFill>
                  <a:schemeClr val="tx1"/>
                </a:solidFill>
                <a:latin typeface="Comic Sans MS" charset="0"/>
                <a:ea typeface="ＭＳ Ｐゴシック" charset="-128"/>
              </a:defRPr>
            </a:lvl4pPr>
            <a:lvl5pPr marL="2057400" indent="-228600" defTabSz="903288">
              <a:defRPr sz="2400">
                <a:solidFill>
                  <a:schemeClr val="tx1"/>
                </a:solidFill>
                <a:latin typeface="Comic Sans MS" charset="0"/>
                <a:ea typeface="ＭＳ Ｐゴシック" charset="-128"/>
              </a:defRPr>
            </a:lvl5pPr>
            <a:lvl6pPr marL="2514600" indent="-228600" defTabSz="903288"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defTabSz="903288"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defTabSz="903288"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defTabSz="903288" eaLnBrk="0" fontAlgn="base" hangingPunct="0">
              <a:spcBef>
                <a:spcPct val="0"/>
              </a:spcBef>
              <a:spcAft>
                <a:spcPct val="0"/>
              </a:spcAft>
              <a:defRPr sz="2400">
                <a:solidFill>
                  <a:schemeClr val="tx1"/>
                </a:solidFill>
                <a:latin typeface="Comic Sans MS" charset="0"/>
                <a:ea typeface="ＭＳ Ｐゴシック" charset="-128"/>
              </a:defRPr>
            </a:lvl9pPr>
          </a:lstStyle>
          <a:p>
            <a:fld id="{3D6EA8D5-3F9F-5A42-8A17-86C0BCE29953}" type="slidenum">
              <a:rPr lang="en-US" altLang="en-US" sz="1100">
                <a:latin typeface="Times New Roman" panose="02020603050405020304" pitchFamily="18" charset="0"/>
              </a:rPr>
              <a:pPr/>
              <a:t>16</a:t>
            </a:fld>
            <a:endParaRPr lang="en-US" altLang="en-US" sz="1100" dirty="0">
              <a:latin typeface="Times New Roman" panose="02020603050405020304" pitchFamily="18" charset="0"/>
            </a:endParaRPr>
          </a:p>
        </p:txBody>
      </p:sp>
    </p:spTree>
    <p:extLst>
      <p:ext uri="{BB962C8B-B14F-4D97-AF65-F5344CB8AC3E}">
        <p14:creationId xmlns:p14="http://schemas.microsoft.com/office/powerpoint/2010/main" val="11689071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p:cNvSpPr>
            <a:spLocks noGrp="1" noRot="1" noChangeAspect="1"/>
          </p:cNvSpPr>
          <p:nvPr>
            <p:ph type="sldImg"/>
          </p:nvPr>
        </p:nvSpPr>
        <p:spPr>
          <a:ln/>
        </p:spPr>
      </p:sp>
      <p:sp>
        <p:nvSpPr>
          <p:cNvPr id="41986"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endParaRPr lang="en-US" altLang="en-US">
              <a:ea typeface="ＭＳ Ｐゴシック" charset="-128"/>
            </a:endParaRPr>
          </a:p>
        </p:txBody>
      </p:sp>
      <p:sp>
        <p:nvSpPr>
          <p:cNvPr id="41987"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Comic Sans MS" charset="0"/>
                <a:ea typeface="ＭＳ Ｐゴシック" charset="-128"/>
              </a:defRPr>
            </a:lvl1pPr>
            <a:lvl2pPr marL="742950" indent="-285750" defTabSz="903288">
              <a:defRPr sz="2400">
                <a:solidFill>
                  <a:schemeClr val="tx1"/>
                </a:solidFill>
                <a:latin typeface="Comic Sans MS" charset="0"/>
                <a:ea typeface="ＭＳ Ｐゴシック" charset="-128"/>
              </a:defRPr>
            </a:lvl2pPr>
            <a:lvl3pPr marL="1143000" indent="-228600" defTabSz="903288">
              <a:defRPr sz="2400">
                <a:solidFill>
                  <a:schemeClr val="tx1"/>
                </a:solidFill>
                <a:latin typeface="Comic Sans MS" charset="0"/>
                <a:ea typeface="ＭＳ Ｐゴシック" charset="-128"/>
              </a:defRPr>
            </a:lvl3pPr>
            <a:lvl4pPr marL="1600200" indent="-228600" defTabSz="903288">
              <a:defRPr sz="2400">
                <a:solidFill>
                  <a:schemeClr val="tx1"/>
                </a:solidFill>
                <a:latin typeface="Comic Sans MS" charset="0"/>
                <a:ea typeface="ＭＳ Ｐゴシック" charset="-128"/>
              </a:defRPr>
            </a:lvl4pPr>
            <a:lvl5pPr marL="2057400" indent="-228600" defTabSz="903288">
              <a:defRPr sz="2400">
                <a:solidFill>
                  <a:schemeClr val="tx1"/>
                </a:solidFill>
                <a:latin typeface="Comic Sans MS" charset="0"/>
                <a:ea typeface="ＭＳ Ｐゴシック" charset="-128"/>
              </a:defRPr>
            </a:lvl5pPr>
            <a:lvl6pPr marL="2514600" indent="-228600" defTabSz="903288"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defTabSz="903288"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defTabSz="903288"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defTabSz="903288" eaLnBrk="0" fontAlgn="base" hangingPunct="0">
              <a:spcBef>
                <a:spcPct val="0"/>
              </a:spcBef>
              <a:spcAft>
                <a:spcPct val="0"/>
              </a:spcAft>
              <a:defRPr sz="2400">
                <a:solidFill>
                  <a:schemeClr val="tx1"/>
                </a:solidFill>
                <a:latin typeface="Comic Sans MS" charset="0"/>
                <a:ea typeface="ＭＳ Ｐゴシック" charset="-128"/>
              </a:defRPr>
            </a:lvl9pPr>
          </a:lstStyle>
          <a:p>
            <a:fld id="{1AB7C434-40FE-1E4E-878D-3BD09A2755A8}" type="slidenum">
              <a:rPr lang="en-US" altLang="en-US" sz="1100">
                <a:latin typeface="Times New Roman" panose="02020603050405020304" pitchFamily="18" charset="0"/>
              </a:rPr>
              <a:pPr/>
              <a:t>17</a:t>
            </a:fld>
            <a:endParaRPr lang="en-US" altLang="en-US" sz="1100" dirty="0">
              <a:latin typeface="Times New Roman" panose="02020603050405020304" pitchFamily="18" charset="0"/>
            </a:endParaRPr>
          </a:p>
        </p:txBody>
      </p:sp>
    </p:spTree>
    <p:extLst>
      <p:ext uri="{BB962C8B-B14F-4D97-AF65-F5344CB8AC3E}">
        <p14:creationId xmlns:p14="http://schemas.microsoft.com/office/powerpoint/2010/main" val="35130678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82155D-3666-B440-A927-2CE4972166F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4D31FD1-D4E2-144A-B5AE-23CC9F24C5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23B8CED-2112-8A4F-9715-D9D8F3110FA1}"/>
              </a:ext>
            </a:extLst>
          </p:cNvPr>
          <p:cNvSpPr>
            <a:spLocks noGrp="1"/>
          </p:cNvSpPr>
          <p:nvPr>
            <p:ph type="dt" sz="half" idx="10"/>
          </p:nvPr>
        </p:nvSpPr>
        <p:spPr>
          <a:xfrm>
            <a:off x="1066800" y="6346825"/>
            <a:ext cx="2743200" cy="365125"/>
          </a:xfrm>
        </p:spPr>
        <p:txBody>
          <a:bodyPr/>
          <a:lstStyle/>
          <a:p>
            <a:fld id="{14FC0AB7-DD4E-E24F-BAAA-0469CB469A45}" type="datetimeFigureOut">
              <a:rPr lang="en-US" smtClean="0"/>
              <a:t>11/8/19</a:t>
            </a:fld>
            <a:endParaRPr lang="en-US"/>
          </a:p>
        </p:txBody>
      </p:sp>
      <p:sp>
        <p:nvSpPr>
          <p:cNvPr id="5" name="Footer Placeholder 4">
            <a:extLst>
              <a:ext uri="{FF2B5EF4-FFF2-40B4-BE49-F238E27FC236}">
                <a16:creationId xmlns:a16="http://schemas.microsoft.com/office/drawing/2014/main" id="{6AE95C18-81AF-1849-85BC-4BDAC66DD5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15A3F3-0763-0541-9841-F0270F6AAAD8}"/>
              </a:ext>
            </a:extLst>
          </p:cNvPr>
          <p:cNvSpPr>
            <a:spLocks noGrp="1"/>
          </p:cNvSpPr>
          <p:nvPr>
            <p:ph type="sldNum" sz="quarter" idx="12"/>
          </p:nvPr>
        </p:nvSpPr>
        <p:spPr/>
        <p:txBody>
          <a:bodyPr/>
          <a:lstStyle/>
          <a:p>
            <a:fld id="{85B0B05D-DBA9-6243-AA7B-8628C0990222}" type="slidenum">
              <a:rPr lang="en-US" smtClean="0"/>
              <a:t>‹#›</a:t>
            </a:fld>
            <a:endParaRPr lang="en-US"/>
          </a:p>
        </p:txBody>
      </p:sp>
      <p:sp>
        <p:nvSpPr>
          <p:cNvPr id="7" name="TextBox 6">
            <a:extLst>
              <a:ext uri="{FF2B5EF4-FFF2-40B4-BE49-F238E27FC236}">
                <a16:creationId xmlns:a16="http://schemas.microsoft.com/office/drawing/2014/main" id="{18F2E1E7-C04E-3545-83B3-ECAC6332C032}"/>
              </a:ext>
            </a:extLst>
          </p:cNvPr>
          <p:cNvSpPr txBox="1"/>
          <p:nvPr userDrawn="1"/>
        </p:nvSpPr>
        <p:spPr>
          <a:xfrm>
            <a:off x="20263" y="6497994"/>
            <a:ext cx="2665345" cy="369332"/>
          </a:xfrm>
          <a:prstGeom prst="rect">
            <a:avLst/>
          </a:prstGeom>
          <a:noFill/>
        </p:spPr>
        <p:txBody>
          <a:bodyPr wrap="none" rtlCol="0">
            <a:spAutoFit/>
          </a:bodyPr>
          <a:lstStyle/>
          <a:p>
            <a:r>
              <a:rPr lang="en-US" dirty="0">
                <a:solidFill>
                  <a:schemeClr val="bg1">
                    <a:lumMod val="75000"/>
                  </a:schemeClr>
                </a:solidFill>
              </a:rPr>
              <a:t>CS144, Stanford University</a:t>
            </a:r>
          </a:p>
        </p:txBody>
      </p:sp>
    </p:spTree>
    <p:extLst>
      <p:ext uri="{BB962C8B-B14F-4D97-AF65-F5344CB8AC3E}">
        <p14:creationId xmlns:p14="http://schemas.microsoft.com/office/powerpoint/2010/main" val="14556679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F3E59-2676-EF47-85FB-655C02740D6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D415BEF-A94F-C344-A560-136DE26F5CD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9E4B63-CF96-4143-ADF0-F55FB3132C5F}"/>
              </a:ext>
            </a:extLst>
          </p:cNvPr>
          <p:cNvSpPr>
            <a:spLocks noGrp="1"/>
          </p:cNvSpPr>
          <p:nvPr>
            <p:ph type="dt" sz="half" idx="10"/>
          </p:nvPr>
        </p:nvSpPr>
        <p:spPr/>
        <p:txBody>
          <a:bodyPr/>
          <a:lstStyle/>
          <a:p>
            <a:fld id="{14FC0AB7-DD4E-E24F-BAAA-0469CB469A45}" type="datetimeFigureOut">
              <a:rPr lang="en-US" smtClean="0"/>
              <a:t>11/8/19</a:t>
            </a:fld>
            <a:endParaRPr lang="en-US"/>
          </a:p>
        </p:txBody>
      </p:sp>
      <p:sp>
        <p:nvSpPr>
          <p:cNvPr id="5" name="Footer Placeholder 4">
            <a:extLst>
              <a:ext uri="{FF2B5EF4-FFF2-40B4-BE49-F238E27FC236}">
                <a16:creationId xmlns:a16="http://schemas.microsoft.com/office/drawing/2014/main" id="{862CD9C7-13E1-7E42-BCDC-A54A48AE4F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64C6D0-4A00-F54E-A922-FF625FDE912D}"/>
              </a:ext>
            </a:extLst>
          </p:cNvPr>
          <p:cNvSpPr>
            <a:spLocks noGrp="1"/>
          </p:cNvSpPr>
          <p:nvPr>
            <p:ph type="sldNum" sz="quarter" idx="12"/>
          </p:nvPr>
        </p:nvSpPr>
        <p:spPr/>
        <p:txBody>
          <a:bodyPr/>
          <a:lstStyle/>
          <a:p>
            <a:fld id="{85B0B05D-DBA9-6243-AA7B-8628C0990222}" type="slidenum">
              <a:rPr lang="en-US" smtClean="0"/>
              <a:t>‹#›</a:t>
            </a:fld>
            <a:endParaRPr lang="en-US"/>
          </a:p>
        </p:txBody>
      </p:sp>
    </p:spTree>
    <p:extLst>
      <p:ext uri="{BB962C8B-B14F-4D97-AF65-F5344CB8AC3E}">
        <p14:creationId xmlns:p14="http://schemas.microsoft.com/office/powerpoint/2010/main" val="21826889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C0FD3DF-1D49-2141-A46F-4F1AA0DE78B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A16340B-F924-9641-B31F-EE77ADDE31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E19C86-ABD0-014B-8C9E-41B50E2F82E1}"/>
              </a:ext>
            </a:extLst>
          </p:cNvPr>
          <p:cNvSpPr>
            <a:spLocks noGrp="1"/>
          </p:cNvSpPr>
          <p:nvPr>
            <p:ph type="dt" sz="half" idx="10"/>
          </p:nvPr>
        </p:nvSpPr>
        <p:spPr/>
        <p:txBody>
          <a:bodyPr/>
          <a:lstStyle/>
          <a:p>
            <a:fld id="{14FC0AB7-DD4E-E24F-BAAA-0469CB469A45}" type="datetimeFigureOut">
              <a:rPr lang="en-US" smtClean="0"/>
              <a:t>11/8/19</a:t>
            </a:fld>
            <a:endParaRPr lang="en-US"/>
          </a:p>
        </p:txBody>
      </p:sp>
      <p:sp>
        <p:nvSpPr>
          <p:cNvPr id="5" name="Footer Placeholder 4">
            <a:extLst>
              <a:ext uri="{FF2B5EF4-FFF2-40B4-BE49-F238E27FC236}">
                <a16:creationId xmlns:a16="http://schemas.microsoft.com/office/drawing/2014/main" id="{412A6850-FDE6-324F-B339-FECC40B202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904C2B-6ADF-1B48-8928-A9833010A811}"/>
              </a:ext>
            </a:extLst>
          </p:cNvPr>
          <p:cNvSpPr>
            <a:spLocks noGrp="1"/>
          </p:cNvSpPr>
          <p:nvPr>
            <p:ph type="sldNum" sz="quarter" idx="12"/>
          </p:nvPr>
        </p:nvSpPr>
        <p:spPr/>
        <p:txBody>
          <a:bodyPr/>
          <a:lstStyle/>
          <a:p>
            <a:fld id="{85B0B05D-DBA9-6243-AA7B-8628C0990222}" type="slidenum">
              <a:rPr lang="en-US" smtClean="0"/>
              <a:t>‹#›</a:t>
            </a:fld>
            <a:endParaRPr lang="en-US"/>
          </a:p>
        </p:txBody>
      </p:sp>
    </p:spTree>
    <p:extLst>
      <p:ext uri="{BB962C8B-B14F-4D97-AF65-F5344CB8AC3E}">
        <p14:creationId xmlns:p14="http://schemas.microsoft.com/office/powerpoint/2010/main" val="2515358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1" name="Shape 11"/>
          <p:cNvSpPr>
            <a:spLocks noGrp="1"/>
          </p:cNvSpPr>
          <p:nvPr>
            <p:ph type="title"/>
          </p:nvPr>
        </p:nvSpPr>
        <p:spPr>
          <a:prstGeom prst="rect">
            <a:avLst/>
          </a:prstGeom>
        </p:spPr>
        <p:txBody>
          <a:bodyPr/>
          <a:lstStyle/>
          <a:p>
            <a:pPr lvl="0">
              <a:defRPr sz="1800"/>
            </a:pPr>
            <a:r>
              <a:rPr sz="4950"/>
              <a:t>Title Text</a:t>
            </a:r>
          </a:p>
        </p:txBody>
      </p:sp>
      <p:sp>
        <p:nvSpPr>
          <p:cNvPr id="12" name="Shape 12"/>
          <p:cNvSpPr>
            <a:spLocks noGrp="1"/>
          </p:cNvSpPr>
          <p:nvPr>
            <p:ph type="body" idx="1"/>
          </p:nvPr>
        </p:nvSpPr>
        <p:spPr>
          <a:prstGeom prst="rect">
            <a:avLst/>
          </a:prstGeom>
        </p:spPr>
        <p:txBody>
          <a:bodyPr/>
          <a:lstStyle>
            <a:lvl2pPr marL="800100" indent="-228600">
              <a:buFont typeface="Lucida Grande"/>
              <a:buChar char="►"/>
              <a:defRPr sz="2100"/>
            </a:lvl2pPr>
            <a:lvl3pPr marL="1095375" indent="-190500">
              <a:buChar char="-"/>
              <a:defRPr sz="1650"/>
            </a:lvl3pPr>
            <a:lvl4pPr marL="1428750" indent="-190500">
              <a:buChar char="-"/>
              <a:defRPr sz="1650"/>
            </a:lvl4pPr>
            <a:lvl5pPr marL="1762125" indent="-190500">
              <a:buChar char="-"/>
              <a:defRPr sz="1650"/>
            </a:lvl5pPr>
          </a:lstStyle>
          <a:p>
            <a:pPr lvl="0">
              <a:defRPr sz="1800"/>
            </a:pPr>
            <a:r>
              <a:rPr sz="2400"/>
              <a:t>Body Level One</a:t>
            </a:r>
          </a:p>
          <a:p>
            <a:pPr lvl="1">
              <a:defRPr sz="1800"/>
            </a:pPr>
            <a:r>
              <a:rPr sz="2100"/>
              <a:t>Body Level Two</a:t>
            </a:r>
          </a:p>
          <a:p>
            <a:pPr lvl="2">
              <a:defRPr sz="1800"/>
            </a:pPr>
            <a:r>
              <a:rPr sz="1650"/>
              <a:t>Body Level Three</a:t>
            </a:r>
          </a:p>
          <a:p>
            <a:pPr lvl="3">
              <a:defRPr sz="1800"/>
            </a:pPr>
            <a:r>
              <a:rPr sz="1650"/>
              <a:t>Body Level Four</a:t>
            </a:r>
          </a:p>
          <a:p>
            <a:pPr lvl="4">
              <a:defRPr sz="1800"/>
            </a:pPr>
            <a:r>
              <a:rPr sz="1650"/>
              <a:t>Body Level Five</a:t>
            </a:r>
          </a:p>
        </p:txBody>
      </p:sp>
      <p:sp>
        <p:nvSpPr>
          <p:cNvPr id="13" name="Shape 13"/>
          <p:cNvSpPr>
            <a:spLocks noGrp="1"/>
          </p:cNvSpPr>
          <p:nvPr>
            <p:ph type="sldNum" sz="quarter" idx="2"/>
          </p:nvPr>
        </p:nvSpPr>
        <p:spPr>
          <a:prstGeom prst="rect">
            <a:avLst/>
          </a:prstGeom>
        </p:spPr>
        <p:txBody>
          <a:bodyPr/>
          <a:lstStyle/>
          <a:p>
            <a:pPr lvl="0"/>
            <a:fld id="{86CB4B4D-7CA3-9044-876B-883B54F8677D}" type="slidenum">
              <a:t>‹#›</a:t>
            </a:fld>
            <a:endParaRPr/>
          </a:p>
        </p:txBody>
      </p:sp>
    </p:spTree>
    <p:extLst>
      <p:ext uri="{BB962C8B-B14F-4D97-AF65-F5344CB8AC3E}">
        <p14:creationId xmlns:p14="http://schemas.microsoft.com/office/powerpoint/2010/main" val="1107057593"/>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C8D6A-2ABB-4D45-9B88-51ABBB6C55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144F255-37B8-7D4E-8A97-684095CFB05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7BECE0-B43B-AB42-AC15-8717CE00E651}"/>
              </a:ext>
            </a:extLst>
          </p:cNvPr>
          <p:cNvSpPr>
            <a:spLocks noGrp="1"/>
          </p:cNvSpPr>
          <p:nvPr>
            <p:ph type="dt" sz="half" idx="10"/>
          </p:nvPr>
        </p:nvSpPr>
        <p:spPr/>
        <p:txBody>
          <a:bodyPr/>
          <a:lstStyle/>
          <a:p>
            <a:fld id="{14FC0AB7-DD4E-E24F-BAAA-0469CB469A45}" type="datetimeFigureOut">
              <a:rPr lang="en-US" smtClean="0"/>
              <a:t>11/8/19</a:t>
            </a:fld>
            <a:endParaRPr lang="en-US"/>
          </a:p>
        </p:txBody>
      </p:sp>
      <p:sp>
        <p:nvSpPr>
          <p:cNvPr id="5" name="Footer Placeholder 4">
            <a:extLst>
              <a:ext uri="{FF2B5EF4-FFF2-40B4-BE49-F238E27FC236}">
                <a16:creationId xmlns:a16="http://schemas.microsoft.com/office/drawing/2014/main" id="{29A22176-EE5A-7F46-9239-ACAB995ACC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7AA887-EB6B-CF4E-A390-BE1F95353E14}"/>
              </a:ext>
            </a:extLst>
          </p:cNvPr>
          <p:cNvSpPr>
            <a:spLocks noGrp="1"/>
          </p:cNvSpPr>
          <p:nvPr>
            <p:ph type="sldNum" sz="quarter" idx="12"/>
          </p:nvPr>
        </p:nvSpPr>
        <p:spPr/>
        <p:txBody>
          <a:bodyPr/>
          <a:lstStyle/>
          <a:p>
            <a:fld id="{85B0B05D-DBA9-6243-AA7B-8628C0990222}" type="slidenum">
              <a:rPr lang="en-US" smtClean="0"/>
              <a:t>‹#›</a:t>
            </a:fld>
            <a:endParaRPr lang="en-US"/>
          </a:p>
        </p:txBody>
      </p:sp>
    </p:spTree>
    <p:extLst>
      <p:ext uri="{BB962C8B-B14F-4D97-AF65-F5344CB8AC3E}">
        <p14:creationId xmlns:p14="http://schemas.microsoft.com/office/powerpoint/2010/main" val="6384995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01E1D-4ED8-244B-972E-C974CF4E4C1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9E9EB1D-111A-D14D-9164-110087373C9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97A3ED-B72C-4444-ACB7-5F968E6CE83F}"/>
              </a:ext>
            </a:extLst>
          </p:cNvPr>
          <p:cNvSpPr>
            <a:spLocks noGrp="1"/>
          </p:cNvSpPr>
          <p:nvPr>
            <p:ph type="dt" sz="half" idx="10"/>
          </p:nvPr>
        </p:nvSpPr>
        <p:spPr/>
        <p:txBody>
          <a:bodyPr/>
          <a:lstStyle/>
          <a:p>
            <a:fld id="{14FC0AB7-DD4E-E24F-BAAA-0469CB469A45}" type="datetimeFigureOut">
              <a:rPr lang="en-US" smtClean="0"/>
              <a:t>11/8/19</a:t>
            </a:fld>
            <a:endParaRPr lang="en-US"/>
          </a:p>
        </p:txBody>
      </p:sp>
      <p:sp>
        <p:nvSpPr>
          <p:cNvPr id="5" name="Footer Placeholder 4">
            <a:extLst>
              <a:ext uri="{FF2B5EF4-FFF2-40B4-BE49-F238E27FC236}">
                <a16:creationId xmlns:a16="http://schemas.microsoft.com/office/drawing/2014/main" id="{E888044F-8EB3-5647-AE2D-A068C4FED2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395DBD-DCA1-FC46-A13A-95DC1AC430A7}"/>
              </a:ext>
            </a:extLst>
          </p:cNvPr>
          <p:cNvSpPr>
            <a:spLocks noGrp="1"/>
          </p:cNvSpPr>
          <p:nvPr>
            <p:ph type="sldNum" sz="quarter" idx="12"/>
          </p:nvPr>
        </p:nvSpPr>
        <p:spPr/>
        <p:txBody>
          <a:bodyPr/>
          <a:lstStyle/>
          <a:p>
            <a:fld id="{85B0B05D-DBA9-6243-AA7B-8628C0990222}" type="slidenum">
              <a:rPr lang="en-US" smtClean="0"/>
              <a:t>‹#›</a:t>
            </a:fld>
            <a:endParaRPr lang="en-US"/>
          </a:p>
        </p:txBody>
      </p:sp>
    </p:spTree>
    <p:extLst>
      <p:ext uri="{BB962C8B-B14F-4D97-AF65-F5344CB8AC3E}">
        <p14:creationId xmlns:p14="http://schemas.microsoft.com/office/powerpoint/2010/main" val="42526028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084A8-EBCB-074A-A114-409645C5D6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9DBBDE8-4127-F349-8D25-30637720337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9355A15-E9EB-F843-8E01-75B6700D6F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49065A3-F4D2-6840-8F33-D304F4A929F0}"/>
              </a:ext>
            </a:extLst>
          </p:cNvPr>
          <p:cNvSpPr>
            <a:spLocks noGrp="1"/>
          </p:cNvSpPr>
          <p:nvPr>
            <p:ph type="dt" sz="half" idx="10"/>
          </p:nvPr>
        </p:nvSpPr>
        <p:spPr/>
        <p:txBody>
          <a:bodyPr/>
          <a:lstStyle/>
          <a:p>
            <a:fld id="{14FC0AB7-DD4E-E24F-BAAA-0469CB469A45}" type="datetimeFigureOut">
              <a:rPr lang="en-US" smtClean="0"/>
              <a:t>11/8/19</a:t>
            </a:fld>
            <a:endParaRPr lang="en-US"/>
          </a:p>
        </p:txBody>
      </p:sp>
      <p:sp>
        <p:nvSpPr>
          <p:cNvPr id="6" name="Footer Placeholder 5">
            <a:extLst>
              <a:ext uri="{FF2B5EF4-FFF2-40B4-BE49-F238E27FC236}">
                <a16:creationId xmlns:a16="http://schemas.microsoft.com/office/drawing/2014/main" id="{FDE904FB-B82D-D14F-BD53-FC6905046F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30EF08-EDE5-7D4F-87F6-DB0918B2559D}"/>
              </a:ext>
            </a:extLst>
          </p:cNvPr>
          <p:cNvSpPr>
            <a:spLocks noGrp="1"/>
          </p:cNvSpPr>
          <p:nvPr>
            <p:ph type="sldNum" sz="quarter" idx="12"/>
          </p:nvPr>
        </p:nvSpPr>
        <p:spPr/>
        <p:txBody>
          <a:bodyPr/>
          <a:lstStyle/>
          <a:p>
            <a:fld id="{85B0B05D-DBA9-6243-AA7B-8628C0990222}" type="slidenum">
              <a:rPr lang="en-US" smtClean="0"/>
              <a:t>‹#›</a:t>
            </a:fld>
            <a:endParaRPr lang="en-US"/>
          </a:p>
        </p:txBody>
      </p:sp>
    </p:spTree>
    <p:extLst>
      <p:ext uri="{BB962C8B-B14F-4D97-AF65-F5344CB8AC3E}">
        <p14:creationId xmlns:p14="http://schemas.microsoft.com/office/powerpoint/2010/main" val="39034832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569F1-EBF5-7A43-B281-89A9BE69C17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04C5C33-EE20-5146-BA4B-C37DD83062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DD9AA6-98C5-604B-9D1D-4EB0D562A14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6EB2E74-0A1E-E04A-8401-85FD43D549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81F6DC-CF4A-B547-A116-A8E9D81A885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E76AC94-FFFB-EA49-B98B-1ADBD1FA08F1}"/>
              </a:ext>
            </a:extLst>
          </p:cNvPr>
          <p:cNvSpPr>
            <a:spLocks noGrp="1"/>
          </p:cNvSpPr>
          <p:nvPr>
            <p:ph type="dt" sz="half" idx="10"/>
          </p:nvPr>
        </p:nvSpPr>
        <p:spPr/>
        <p:txBody>
          <a:bodyPr/>
          <a:lstStyle/>
          <a:p>
            <a:fld id="{14FC0AB7-DD4E-E24F-BAAA-0469CB469A45}" type="datetimeFigureOut">
              <a:rPr lang="en-US" smtClean="0"/>
              <a:t>11/8/19</a:t>
            </a:fld>
            <a:endParaRPr lang="en-US"/>
          </a:p>
        </p:txBody>
      </p:sp>
      <p:sp>
        <p:nvSpPr>
          <p:cNvPr id="8" name="Footer Placeholder 7">
            <a:extLst>
              <a:ext uri="{FF2B5EF4-FFF2-40B4-BE49-F238E27FC236}">
                <a16:creationId xmlns:a16="http://schemas.microsoft.com/office/drawing/2014/main" id="{29AF056F-9564-9940-A155-11D3ED6287F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6BAD60D-9B38-B240-98C4-BAC2B0E210E8}"/>
              </a:ext>
            </a:extLst>
          </p:cNvPr>
          <p:cNvSpPr>
            <a:spLocks noGrp="1"/>
          </p:cNvSpPr>
          <p:nvPr>
            <p:ph type="sldNum" sz="quarter" idx="12"/>
          </p:nvPr>
        </p:nvSpPr>
        <p:spPr/>
        <p:txBody>
          <a:bodyPr/>
          <a:lstStyle/>
          <a:p>
            <a:fld id="{85B0B05D-DBA9-6243-AA7B-8628C0990222}" type="slidenum">
              <a:rPr lang="en-US" smtClean="0"/>
              <a:t>‹#›</a:t>
            </a:fld>
            <a:endParaRPr lang="en-US"/>
          </a:p>
        </p:txBody>
      </p:sp>
    </p:spTree>
    <p:extLst>
      <p:ext uri="{BB962C8B-B14F-4D97-AF65-F5344CB8AC3E}">
        <p14:creationId xmlns:p14="http://schemas.microsoft.com/office/powerpoint/2010/main" val="8549284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BED01-A36E-6C4B-BEAA-0AD573DC98A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E41427-8B8D-244D-9CB4-CDD84BE835C0}"/>
              </a:ext>
            </a:extLst>
          </p:cNvPr>
          <p:cNvSpPr>
            <a:spLocks noGrp="1"/>
          </p:cNvSpPr>
          <p:nvPr>
            <p:ph type="dt" sz="half" idx="10"/>
          </p:nvPr>
        </p:nvSpPr>
        <p:spPr/>
        <p:txBody>
          <a:bodyPr/>
          <a:lstStyle/>
          <a:p>
            <a:fld id="{14FC0AB7-DD4E-E24F-BAAA-0469CB469A45}" type="datetimeFigureOut">
              <a:rPr lang="en-US" smtClean="0"/>
              <a:t>11/8/19</a:t>
            </a:fld>
            <a:endParaRPr lang="en-US"/>
          </a:p>
        </p:txBody>
      </p:sp>
      <p:sp>
        <p:nvSpPr>
          <p:cNvPr id="4" name="Footer Placeholder 3">
            <a:extLst>
              <a:ext uri="{FF2B5EF4-FFF2-40B4-BE49-F238E27FC236}">
                <a16:creationId xmlns:a16="http://schemas.microsoft.com/office/drawing/2014/main" id="{4ED5346A-86AE-B944-8032-732ED2D02E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1292E2B-1F9D-664A-B63A-5B6E2218B88E}"/>
              </a:ext>
            </a:extLst>
          </p:cNvPr>
          <p:cNvSpPr>
            <a:spLocks noGrp="1"/>
          </p:cNvSpPr>
          <p:nvPr>
            <p:ph type="sldNum" sz="quarter" idx="12"/>
          </p:nvPr>
        </p:nvSpPr>
        <p:spPr/>
        <p:txBody>
          <a:bodyPr/>
          <a:lstStyle/>
          <a:p>
            <a:fld id="{85B0B05D-DBA9-6243-AA7B-8628C0990222}" type="slidenum">
              <a:rPr lang="en-US" smtClean="0"/>
              <a:t>‹#›</a:t>
            </a:fld>
            <a:endParaRPr lang="en-US"/>
          </a:p>
        </p:txBody>
      </p:sp>
    </p:spTree>
    <p:extLst>
      <p:ext uri="{BB962C8B-B14F-4D97-AF65-F5344CB8AC3E}">
        <p14:creationId xmlns:p14="http://schemas.microsoft.com/office/powerpoint/2010/main" val="1092480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E64EB2-66B3-E644-9236-707B6B9AD77C}"/>
              </a:ext>
            </a:extLst>
          </p:cNvPr>
          <p:cNvSpPr>
            <a:spLocks noGrp="1"/>
          </p:cNvSpPr>
          <p:nvPr>
            <p:ph type="dt" sz="half" idx="10"/>
          </p:nvPr>
        </p:nvSpPr>
        <p:spPr/>
        <p:txBody>
          <a:bodyPr/>
          <a:lstStyle/>
          <a:p>
            <a:fld id="{14FC0AB7-DD4E-E24F-BAAA-0469CB469A45}" type="datetimeFigureOut">
              <a:rPr lang="en-US" smtClean="0"/>
              <a:t>11/8/19</a:t>
            </a:fld>
            <a:endParaRPr lang="en-US"/>
          </a:p>
        </p:txBody>
      </p:sp>
      <p:sp>
        <p:nvSpPr>
          <p:cNvPr id="3" name="Footer Placeholder 2">
            <a:extLst>
              <a:ext uri="{FF2B5EF4-FFF2-40B4-BE49-F238E27FC236}">
                <a16:creationId xmlns:a16="http://schemas.microsoft.com/office/drawing/2014/main" id="{DF332D2F-F588-1B46-A016-F05E80B20C8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9AC92ED-3FCF-3644-ABA9-1E33F98AD3B1}"/>
              </a:ext>
            </a:extLst>
          </p:cNvPr>
          <p:cNvSpPr>
            <a:spLocks noGrp="1"/>
          </p:cNvSpPr>
          <p:nvPr>
            <p:ph type="sldNum" sz="quarter" idx="12"/>
          </p:nvPr>
        </p:nvSpPr>
        <p:spPr/>
        <p:txBody>
          <a:bodyPr/>
          <a:lstStyle/>
          <a:p>
            <a:fld id="{85B0B05D-DBA9-6243-AA7B-8628C0990222}" type="slidenum">
              <a:rPr lang="en-US" smtClean="0"/>
              <a:t>‹#›</a:t>
            </a:fld>
            <a:endParaRPr lang="en-US"/>
          </a:p>
        </p:txBody>
      </p:sp>
    </p:spTree>
    <p:extLst>
      <p:ext uri="{BB962C8B-B14F-4D97-AF65-F5344CB8AC3E}">
        <p14:creationId xmlns:p14="http://schemas.microsoft.com/office/powerpoint/2010/main" val="4659059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3052C-3E34-A747-B4A2-96701DC588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C1B8C04-D339-1A4E-84D7-1B79BA194B4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A7F5729-F301-D940-9E1A-AE69C82BE3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86878E-E760-0047-AB7E-6EC542732BD1}"/>
              </a:ext>
            </a:extLst>
          </p:cNvPr>
          <p:cNvSpPr>
            <a:spLocks noGrp="1"/>
          </p:cNvSpPr>
          <p:nvPr>
            <p:ph type="dt" sz="half" idx="10"/>
          </p:nvPr>
        </p:nvSpPr>
        <p:spPr/>
        <p:txBody>
          <a:bodyPr/>
          <a:lstStyle/>
          <a:p>
            <a:fld id="{14FC0AB7-DD4E-E24F-BAAA-0469CB469A45}" type="datetimeFigureOut">
              <a:rPr lang="en-US" smtClean="0"/>
              <a:t>11/8/19</a:t>
            </a:fld>
            <a:endParaRPr lang="en-US"/>
          </a:p>
        </p:txBody>
      </p:sp>
      <p:sp>
        <p:nvSpPr>
          <p:cNvPr id="6" name="Footer Placeholder 5">
            <a:extLst>
              <a:ext uri="{FF2B5EF4-FFF2-40B4-BE49-F238E27FC236}">
                <a16:creationId xmlns:a16="http://schemas.microsoft.com/office/drawing/2014/main" id="{BAB1B2ED-2CFD-3045-AD22-1B36E6A2B3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99AE93-B975-3045-837A-280D76336B68}"/>
              </a:ext>
            </a:extLst>
          </p:cNvPr>
          <p:cNvSpPr>
            <a:spLocks noGrp="1"/>
          </p:cNvSpPr>
          <p:nvPr>
            <p:ph type="sldNum" sz="quarter" idx="12"/>
          </p:nvPr>
        </p:nvSpPr>
        <p:spPr/>
        <p:txBody>
          <a:bodyPr/>
          <a:lstStyle/>
          <a:p>
            <a:fld id="{85B0B05D-DBA9-6243-AA7B-8628C0990222}" type="slidenum">
              <a:rPr lang="en-US" smtClean="0"/>
              <a:t>‹#›</a:t>
            </a:fld>
            <a:endParaRPr lang="en-US"/>
          </a:p>
        </p:txBody>
      </p:sp>
    </p:spTree>
    <p:extLst>
      <p:ext uri="{BB962C8B-B14F-4D97-AF65-F5344CB8AC3E}">
        <p14:creationId xmlns:p14="http://schemas.microsoft.com/office/powerpoint/2010/main" val="264388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E533D-2482-7641-A25A-924E2CB59FE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BD0246C-4A59-C842-8760-D6526CC1F2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B9EB701-836F-0644-B2BF-2C2E006F82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C13F66-964E-B940-B30A-25B0F8AEBCB1}"/>
              </a:ext>
            </a:extLst>
          </p:cNvPr>
          <p:cNvSpPr>
            <a:spLocks noGrp="1"/>
          </p:cNvSpPr>
          <p:nvPr>
            <p:ph type="dt" sz="half" idx="10"/>
          </p:nvPr>
        </p:nvSpPr>
        <p:spPr/>
        <p:txBody>
          <a:bodyPr/>
          <a:lstStyle/>
          <a:p>
            <a:fld id="{14FC0AB7-DD4E-E24F-BAAA-0469CB469A45}" type="datetimeFigureOut">
              <a:rPr lang="en-US" smtClean="0"/>
              <a:t>11/8/19</a:t>
            </a:fld>
            <a:endParaRPr lang="en-US"/>
          </a:p>
        </p:txBody>
      </p:sp>
      <p:sp>
        <p:nvSpPr>
          <p:cNvPr id="6" name="Footer Placeholder 5">
            <a:extLst>
              <a:ext uri="{FF2B5EF4-FFF2-40B4-BE49-F238E27FC236}">
                <a16:creationId xmlns:a16="http://schemas.microsoft.com/office/drawing/2014/main" id="{4CB9A859-79AE-4445-BC42-30C5B6E0138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50EF5F-5A33-EB42-BDB5-CB3CA18DDD65}"/>
              </a:ext>
            </a:extLst>
          </p:cNvPr>
          <p:cNvSpPr>
            <a:spLocks noGrp="1"/>
          </p:cNvSpPr>
          <p:nvPr>
            <p:ph type="sldNum" sz="quarter" idx="12"/>
          </p:nvPr>
        </p:nvSpPr>
        <p:spPr/>
        <p:txBody>
          <a:bodyPr/>
          <a:lstStyle/>
          <a:p>
            <a:fld id="{85B0B05D-DBA9-6243-AA7B-8628C0990222}" type="slidenum">
              <a:rPr lang="en-US" smtClean="0"/>
              <a:t>‹#›</a:t>
            </a:fld>
            <a:endParaRPr lang="en-US"/>
          </a:p>
        </p:txBody>
      </p:sp>
    </p:spTree>
    <p:extLst>
      <p:ext uri="{BB962C8B-B14F-4D97-AF65-F5344CB8AC3E}">
        <p14:creationId xmlns:p14="http://schemas.microsoft.com/office/powerpoint/2010/main" val="1262996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58858F-9B09-6646-951D-0AE23CE1B8B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960FAD9-3B57-B449-AFA9-CC1FB4C0A1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BD484D-FE59-6F40-8BF7-36BC53CFD432}"/>
              </a:ext>
            </a:extLst>
          </p:cNvPr>
          <p:cNvSpPr>
            <a:spLocks noGrp="1"/>
          </p:cNvSpPr>
          <p:nvPr>
            <p:ph type="dt" sz="half" idx="2"/>
          </p:nvPr>
        </p:nvSpPr>
        <p:spPr>
          <a:xfrm>
            <a:off x="0" y="6492875"/>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CS144, Stanford University</a:t>
            </a:r>
          </a:p>
        </p:txBody>
      </p:sp>
      <p:sp>
        <p:nvSpPr>
          <p:cNvPr id="5" name="Footer Placeholder 4">
            <a:extLst>
              <a:ext uri="{FF2B5EF4-FFF2-40B4-BE49-F238E27FC236}">
                <a16:creationId xmlns:a16="http://schemas.microsoft.com/office/drawing/2014/main" id="{DE9CF76C-7308-5E43-8DC8-5A4090B0B44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4926388-819D-4049-8728-D1A25FC1E6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B0B05D-DBA9-6243-AA7B-8628C0990222}" type="slidenum">
              <a:rPr lang="en-US" smtClean="0"/>
              <a:t>‹#›</a:t>
            </a:fld>
            <a:endParaRPr lang="en-US"/>
          </a:p>
        </p:txBody>
      </p:sp>
    </p:spTree>
    <p:extLst>
      <p:ext uri="{BB962C8B-B14F-4D97-AF65-F5344CB8AC3E}">
        <p14:creationId xmlns:p14="http://schemas.microsoft.com/office/powerpoint/2010/main" val="14458417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Ethernet and CSMA/CD</a:t>
            </a:r>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38794821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2">
            <a:extLst>
              <a:ext uri="{FF2B5EF4-FFF2-40B4-BE49-F238E27FC236}">
                <a16:creationId xmlns:a16="http://schemas.microsoft.com/office/drawing/2014/main" id="{A6EF06C1-37DC-3143-AE66-0D28844412E4}"/>
              </a:ext>
            </a:extLst>
          </p:cNvPr>
          <p:cNvSpPr>
            <a:spLocks noGrp="1" noChangeArrowheads="1"/>
          </p:cNvSpPr>
          <p:nvPr>
            <p:ph type="title"/>
          </p:nvPr>
        </p:nvSpPr>
        <p:spPr/>
        <p:txBody>
          <a:bodyPr/>
          <a:lstStyle/>
          <a:p>
            <a:r>
              <a:rPr lang="en-US" altLang="en-US">
                <a:latin typeface="Calibri" panose="020F0502020204030204" pitchFamily="34" charset="0"/>
                <a:ea typeface="ＭＳ Ｐゴシック" panose="020B0600070205080204" pitchFamily="34" charset="-128"/>
              </a:rPr>
              <a:t>The Original Ethernet</a:t>
            </a:r>
          </a:p>
        </p:txBody>
      </p:sp>
      <p:pic>
        <p:nvPicPr>
          <p:cNvPr id="17410" name="Picture 3" descr="metcalfe-enet">
            <a:extLst>
              <a:ext uri="{FF2B5EF4-FFF2-40B4-BE49-F238E27FC236}">
                <a16:creationId xmlns:a16="http://schemas.microsoft.com/office/drawing/2014/main" id="{29FE60E5-E449-F74D-9795-4857365CF0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57850" y="1905001"/>
            <a:ext cx="4629150" cy="2422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2948" name="Text Box 4">
            <a:extLst>
              <a:ext uri="{FF2B5EF4-FFF2-40B4-BE49-F238E27FC236}">
                <a16:creationId xmlns:a16="http://schemas.microsoft.com/office/drawing/2014/main" id="{B6D43FA6-8080-E34C-A166-9F1823BE15F2}"/>
              </a:ext>
            </a:extLst>
          </p:cNvPr>
          <p:cNvSpPr txBox="1">
            <a:spLocks noChangeArrowheads="1"/>
          </p:cNvSpPr>
          <p:nvPr/>
        </p:nvSpPr>
        <p:spPr bwMode="auto">
          <a:xfrm>
            <a:off x="3108961" y="5120719"/>
            <a:ext cx="5745163" cy="83026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2400">
                <a:solidFill>
                  <a:schemeClr val="tx1"/>
                </a:solidFill>
                <a:latin typeface="Comic Sans MS" panose="030F0902030302020204" pitchFamily="66" charset="0"/>
                <a:ea typeface="ＭＳ Ｐゴシック" panose="020B0600070205080204" pitchFamily="34" charset="-128"/>
              </a:defRPr>
            </a:lvl1pPr>
            <a:lvl2pPr marL="742950" indent="-285750">
              <a:defRPr sz="2400">
                <a:solidFill>
                  <a:schemeClr val="tx1"/>
                </a:solidFill>
                <a:latin typeface="Comic Sans MS" panose="030F0902030302020204" pitchFamily="66" charset="0"/>
                <a:ea typeface="ＭＳ Ｐゴシック" panose="020B0600070205080204" pitchFamily="34" charset="-128"/>
              </a:defRPr>
            </a:lvl2pPr>
            <a:lvl3pPr marL="1143000" indent="-228600">
              <a:defRPr sz="2400">
                <a:solidFill>
                  <a:schemeClr val="tx1"/>
                </a:solidFill>
                <a:latin typeface="Comic Sans MS" panose="030F0902030302020204" pitchFamily="66" charset="0"/>
                <a:ea typeface="ＭＳ Ｐゴシック" panose="020B0600070205080204" pitchFamily="34" charset="-128"/>
              </a:defRPr>
            </a:lvl3pPr>
            <a:lvl4pPr marL="1600200" indent="-228600">
              <a:defRPr sz="2400">
                <a:solidFill>
                  <a:schemeClr val="tx1"/>
                </a:solidFill>
                <a:latin typeface="Comic Sans MS" panose="030F0902030302020204" pitchFamily="66" charset="0"/>
                <a:ea typeface="ＭＳ Ｐゴシック" panose="020B0600070205080204" pitchFamily="34" charset="-128"/>
              </a:defRPr>
            </a:lvl4pPr>
            <a:lvl5pPr marL="2057400" indent="-228600">
              <a:defRPr sz="2400">
                <a:solidFill>
                  <a:schemeClr val="tx1"/>
                </a:solidFill>
                <a:latin typeface="Comic Sans MS" panose="030F0902030302020204" pitchFamily="66"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9pPr>
          </a:lstStyle>
          <a:p>
            <a:pPr algn="ctr"/>
            <a:r>
              <a:rPr lang="en-US" altLang="en-US" dirty="0">
                <a:latin typeface="Calibri" panose="020F0502020204030204" pitchFamily="34" charset="0"/>
              </a:rPr>
              <a:t>Original pictures drawn by Bob Metcalfe, </a:t>
            </a:r>
            <a:br>
              <a:rPr lang="en-US" altLang="en-US" dirty="0">
                <a:latin typeface="Calibri" panose="020F0502020204030204" pitchFamily="34" charset="0"/>
              </a:rPr>
            </a:br>
            <a:r>
              <a:rPr lang="en-US" altLang="en-US" dirty="0">
                <a:latin typeface="Calibri" panose="020F0502020204030204" pitchFamily="34" charset="0"/>
              </a:rPr>
              <a:t>co-inventor of Ethernet (1972 – Xerox PARC)</a:t>
            </a:r>
          </a:p>
        </p:txBody>
      </p:sp>
      <p:pic>
        <p:nvPicPr>
          <p:cNvPr id="17412" name="Picture 1">
            <a:extLst>
              <a:ext uri="{FF2B5EF4-FFF2-40B4-BE49-F238E27FC236}">
                <a16:creationId xmlns:a16="http://schemas.microsoft.com/office/drawing/2014/main" id="{B053A3DD-F991-8D45-B444-9924D4C8B1B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344352" y="2298799"/>
            <a:ext cx="2666058" cy="16349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347423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a:extLst>
              <a:ext uri="{FF2B5EF4-FFF2-40B4-BE49-F238E27FC236}">
                <a16:creationId xmlns:a16="http://schemas.microsoft.com/office/drawing/2014/main" id="{7F1D41D6-626A-504C-83E9-8E77AA9674DF}"/>
              </a:ext>
            </a:extLst>
          </p:cNvPr>
          <p:cNvSpPr>
            <a:spLocks noGrp="1" noChangeArrowheads="1"/>
          </p:cNvSpPr>
          <p:nvPr>
            <p:ph type="title"/>
          </p:nvPr>
        </p:nvSpPr>
        <p:spPr/>
        <p:txBody>
          <a:bodyPr/>
          <a:lstStyle/>
          <a:p>
            <a:r>
              <a:rPr lang="en-US" altLang="en-US">
                <a:latin typeface="Calibri" panose="020F0502020204030204" pitchFamily="34" charset="0"/>
                <a:ea typeface="ＭＳ Ｐゴシック" panose="020B0600070205080204" pitchFamily="34" charset="-128"/>
              </a:rPr>
              <a:t>Ethernet Frame Format</a:t>
            </a:r>
          </a:p>
        </p:txBody>
      </p:sp>
      <p:grpSp>
        <p:nvGrpSpPr>
          <p:cNvPr id="19458" name="Group 3">
            <a:extLst>
              <a:ext uri="{FF2B5EF4-FFF2-40B4-BE49-F238E27FC236}">
                <a16:creationId xmlns:a16="http://schemas.microsoft.com/office/drawing/2014/main" id="{3EAF9C30-6E3F-A54F-A254-A66DEC3F3D0B}"/>
              </a:ext>
            </a:extLst>
          </p:cNvPr>
          <p:cNvGrpSpPr>
            <a:grpSpLocks/>
          </p:cNvGrpSpPr>
          <p:nvPr/>
        </p:nvGrpSpPr>
        <p:grpSpPr bwMode="auto">
          <a:xfrm flipH="1">
            <a:off x="2895600" y="2438400"/>
            <a:ext cx="6553200" cy="457200"/>
            <a:chOff x="528" y="1584"/>
            <a:chExt cx="4128" cy="288"/>
          </a:xfrm>
        </p:grpSpPr>
        <p:sp>
          <p:nvSpPr>
            <p:cNvPr id="83972" name="Rectangle 4">
              <a:extLst>
                <a:ext uri="{FF2B5EF4-FFF2-40B4-BE49-F238E27FC236}">
                  <a16:creationId xmlns:a16="http://schemas.microsoft.com/office/drawing/2014/main" id="{F372372B-6A99-AB4D-8D06-4C7F50BA5E58}"/>
                </a:ext>
              </a:extLst>
            </p:cNvPr>
            <p:cNvSpPr>
              <a:spLocks noChangeArrowheads="1"/>
            </p:cNvSpPr>
            <p:nvPr/>
          </p:nvSpPr>
          <p:spPr bwMode="auto">
            <a:xfrm>
              <a:off x="4080" y="1584"/>
              <a:ext cx="576" cy="288"/>
            </a:xfrm>
            <a:prstGeom prst="rect">
              <a:avLst/>
            </a:prstGeom>
            <a:solidFill>
              <a:schemeClr val="bg1"/>
            </a:solidFill>
            <a:ln w="9525">
              <a:solidFill>
                <a:schemeClr val="tx1"/>
              </a:solidFill>
              <a:miter lim="800000"/>
              <a:headEnd/>
              <a:tailEnd/>
            </a:ln>
            <a:effectLst>
              <a:outerShdw blurRad="63500" dist="107763" dir="2700000" algn="ctr" rotWithShape="0">
                <a:schemeClr val="bg2">
                  <a:alpha val="74998"/>
                </a:schemeClr>
              </a:outerShdw>
            </a:effectLst>
          </p:spPr>
          <p:txBody>
            <a:bodyPr wrap="none" anchor="ctr"/>
            <a:lstStyle/>
            <a:p>
              <a:pPr algn="ctr">
                <a:defRPr/>
              </a:pPr>
              <a:r>
                <a:rPr lang="en-US" sz="1600">
                  <a:solidFill>
                    <a:schemeClr val="accent2"/>
                  </a:solidFill>
                  <a:latin typeface="+mj-lt"/>
                  <a:ea typeface="ＭＳ Ｐゴシック" charset="0"/>
                  <a:cs typeface="ＭＳ Ｐゴシック" charset="0"/>
                </a:rPr>
                <a:t>Preamble</a:t>
              </a:r>
            </a:p>
          </p:txBody>
        </p:sp>
        <p:sp>
          <p:nvSpPr>
            <p:cNvPr id="83973" name="Rectangle 5">
              <a:extLst>
                <a:ext uri="{FF2B5EF4-FFF2-40B4-BE49-F238E27FC236}">
                  <a16:creationId xmlns:a16="http://schemas.microsoft.com/office/drawing/2014/main" id="{BD042A66-8C93-1745-8445-190F3421D685}"/>
                </a:ext>
              </a:extLst>
            </p:cNvPr>
            <p:cNvSpPr>
              <a:spLocks noChangeArrowheads="1"/>
            </p:cNvSpPr>
            <p:nvPr/>
          </p:nvSpPr>
          <p:spPr bwMode="auto">
            <a:xfrm>
              <a:off x="3744" y="1584"/>
              <a:ext cx="336" cy="288"/>
            </a:xfrm>
            <a:prstGeom prst="rect">
              <a:avLst/>
            </a:prstGeom>
            <a:solidFill>
              <a:schemeClr val="bg1"/>
            </a:solidFill>
            <a:ln w="9525">
              <a:solidFill>
                <a:schemeClr val="tx1"/>
              </a:solidFill>
              <a:miter lim="800000"/>
              <a:headEnd/>
              <a:tailEnd/>
            </a:ln>
            <a:effectLst>
              <a:outerShdw blurRad="63500" dist="107763" dir="2700000" algn="ctr" rotWithShape="0">
                <a:schemeClr val="bg2">
                  <a:alpha val="74998"/>
                </a:schemeClr>
              </a:outerShdw>
            </a:effectLst>
          </p:spPr>
          <p:txBody>
            <a:bodyPr wrap="none" anchor="ctr"/>
            <a:lstStyle/>
            <a:p>
              <a:pPr algn="ctr">
                <a:defRPr/>
              </a:pPr>
              <a:r>
                <a:rPr lang="en-US" sz="1600">
                  <a:solidFill>
                    <a:schemeClr val="accent2"/>
                  </a:solidFill>
                  <a:latin typeface="+mj-lt"/>
                  <a:ea typeface="ＭＳ Ｐゴシック" charset="0"/>
                  <a:cs typeface="ＭＳ Ｐゴシック" charset="0"/>
                </a:rPr>
                <a:t>SFD</a:t>
              </a:r>
            </a:p>
          </p:txBody>
        </p:sp>
        <p:sp>
          <p:nvSpPr>
            <p:cNvPr id="83974" name="Rectangle 6">
              <a:extLst>
                <a:ext uri="{FF2B5EF4-FFF2-40B4-BE49-F238E27FC236}">
                  <a16:creationId xmlns:a16="http://schemas.microsoft.com/office/drawing/2014/main" id="{32AA6309-8A0E-5F46-8716-C776EAA70A58}"/>
                </a:ext>
              </a:extLst>
            </p:cNvPr>
            <p:cNvSpPr>
              <a:spLocks noChangeArrowheads="1"/>
            </p:cNvSpPr>
            <p:nvPr/>
          </p:nvSpPr>
          <p:spPr bwMode="auto">
            <a:xfrm>
              <a:off x="3216" y="1584"/>
              <a:ext cx="528" cy="288"/>
            </a:xfrm>
            <a:prstGeom prst="rect">
              <a:avLst/>
            </a:prstGeom>
            <a:solidFill>
              <a:schemeClr val="bg1"/>
            </a:solidFill>
            <a:ln w="9525">
              <a:solidFill>
                <a:schemeClr val="tx1"/>
              </a:solidFill>
              <a:miter lim="800000"/>
              <a:headEnd/>
              <a:tailEnd/>
            </a:ln>
            <a:effectLst>
              <a:outerShdw blurRad="63500" dist="107763" dir="2700000" algn="ctr" rotWithShape="0">
                <a:schemeClr val="bg2">
                  <a:alpha val="74998"/>
                </a:schemeClr>
              </a:outerShdw>
            </a:effectLst>
          </p:spPr>
          <p:txBody>
            <a:bodyPr wrap="none" anchor="ctr"/>
            <a:lstStyle/>
            <a:p>
              <a:pPr algn="ctr">
                <a:defRPr/>
              </a:pPr>
              <a:r>
                <a:rPr lang="en-US" sz="2000">
                  <a:solidFill>
                    <a:schemeClr val="accent2"/>
                  </a:solidFill>
                  <a:latin typeface="+mj-lt"/>
                  <a:ea typeface="ＭＳ Ｐゴシック" charset="0"/>
                  <a:cs typeface="ＭＳ Ｐゴシック" charset="0"/>
                </a:rPr>
                <a:t>DA</a:t>
              </a:r>
            </a:p>
          </p:txBody>
        </p:sp>
        <p:sp>
          <p:nvSpPr>
            <p:cNvPr id="83975" name="Rectangle 7">
              <a:extLst>
                <a:ext uri="{FF2B5EF4-FFF2-40B4-BE49-F238E27FC236}">
                  <a16:creationId xmlns:a16="http://schemas.microsoft.com/office/drawing/2014/main" id="{C16C1672-3CA4-9C41-A856-4900579352FE}"/>
                </a:ext>
              </a:extLst>
            </p:cNvPr>
            <p:cNvSpPr>
              <a:spLocks noChangeArrowheads="1"/>
            </p:cNvSpPr>
            <p:nvPr/>
          </p:nvSpPr>
          <p:spPr bwMode="auto">
            <a:xfrm>
              <a:off x="2688" y="1584"/>
              <a:ext cx="528" cy="288"/>
            </a:xfrm>
            <a:prstGeom prst="rect">
              <a:avLst/>
            </a:prstGeom>
            <a:solidFill>
              <a:schemeClr val="bg1"/>
            </a:solidFill>
            <a:ln w="9525">
              <a:solidFill>
                <a:schemeClr val="tx1"/>
              </a:solidFill>
              <a:miter lim="800000"/>
              <a:headEnd/>
              <a:tailEnd/>
            </a:ln>
            <a:effectLst>
              <a:outerShdw blurRad="63500" dist="107763" dir="2700000" algn="ctr" rotWithShape="0">
                <a:schemeClr val="bg2">
                  <a:alpha val="74998"/>
                </a:schemeClr>
              </a:outerShdw>
            </a:effectLst>
          </p:spPr>
          <p:txBody>
            <a:bodyPr wrap="none" anchor="ctr"/>
            <a:lstStyle/>
            <a:p>
              <a:pPr algn="ctr">
                <a:defRPr/>
              </a:pPr>
              <a:r>
                <a:rPr lang="en-US" sz="2000">
                  <a:solidFill>
                    <a:schemeClr val="accent2"/>
                  </a:solidFill>
                  <a:latin typeface="+mj-lt"/>
                  <a:ea typeface="ＭＳ Ｐゴシック" charset="0"/>
                  <a:cs typeface="ＭＳ Ｐゴシック" charset="0"/>
                </a:rPr>
                <a:t>SA</a:t>
              </a:r>
            </a:p>
          </p:txBody>
        </p:sp>
        <p:sp>
          <p:nvSpPr>
            <p:cNvPr id="83976" name="Rectangle 8">
              <a:extLst>
                <a:ext uri="{FF2B5EF4-FFF2-40B4-BE49-F238E27FC236}">
                  <a16:creationId xmlns:a16="http://schemas.microsoft.com/office/drawing/2014/main" id="{0B7C9B0B-140E-804B-ABC2-CB83503F4522}"/>
                </a:ext>
              </a:extLst>
            </p:cNvPr>
            <p:cNvSpPr>
              <a:spLocks noChangeArrowheads="1"/>
            </p:cNvSpPr>
            <p:nvPr/>
          </p:nvSpPr>
          <p:spPr bwMode="auto">
            <a:xfrm>
              <a:off x="2352" y="1584"/>
              <a:ext cx="336" cy="288"/>
            </a:xfrm>
            <a:prstGeom prst="rect">
              <a:avLst/>
            </a:prstGeom>
            <a:solidFill>
              <a:schemeClr val="bg1"/>
            </a:solidFill>
            <a:ln w="9525">
              <a:solidFill>
                <a:schemeClr val="tx1"/>
              </a:solidFill>
              <a:miter lim="800000"/>
              <a:headEnd/>
              <a:tailEnd/>
            </a:ln>
            <a:effectLst>
              <a:outerShdw blurRad="63500" dist="107763" dir="2700000" algn="ctr" rotWithShape="0">
                <a:schemeClr val="bg2">
                  <a:alpha val="74998"/>
                </a:schemeClr>
              </a:outerShdw>
            </a:effectLst>
          </p:spPr>
          <p:txBody>
            <a:bodyPr wrap="none" anchor="ctr"/>
            <a:lstStyle/>
            <a:p>
              <a:pPr algn="ctr">
                <a:defRPr/>
              </a:pPr>
              <a:r>
                <a:rPr lang="en-US" sz="1600">
                  <a:solidFill>
                    <a:schemeClr val="accent2"/>
                  </a:solidFill>
                  <a:latin typeface="+mj-lt"/>
                  <a:ea typeface="ＭＳ Ｐゴシック" charset="0"/>
                  <a:cs typeface="ＭＳ Ｐゴシック" charset="0"/>
                </a:rPr>
                <a:t>Type</a:t>
              </a:r>
            </a:p>
          </p:txBody>
        </p:sp>
        <p:sp>
          <p:nvSpPr>
            <p:cNvPr id="83977" name="Rectangle 9">
              <a:extLst>
                <a:ext uri="{FF2B5EF4-FFF2-40B4-BE49-F238E27FC236}">
                  <a16:creationId xmlns:a16="http://schemas.microsoft.com/office/drawing/2014/main" id="{165F8D8F-E39C-1949-B729-016D836A76CE}"/>
                </a:ext>
              </a:extLst>
            </p:cNvPr>
            <p:cNvSpPr>
              <a:spLocks noChangeArrowheads="1"/>
            </p:cNvSpPr>
            <p:nvPr/>
          </p:nvSpPr>
          <p:spPr bwMode="auto">
            <a:xfrm>
              <a:off x="1200" y="1584"/>
              <a:ext cx="1152" cy="288"/>
            </a:xfrm>
            <a:prstGeom prst="rect">
              <a:avLst/>
            </a:prstGeom>
            <a:solidFill>
              <a:schemeClr val="bg1"/>
            </a:solidFill>
            <a:ln w="9525">
              <a:solidFill>
                <a:schemeClr val="tx1"/>
              </a:solidFill>
              <a:miter lim="800000"/>
              <a:headEnd/>
              <a:tailEnd/>
            </a:ln>
            <a:effectLst>
              <a:outerShdw blurRad="63500" dist="107763" dir="2700000" algn="ctr" rotWithShape="0">
                <a:schemeClr val="bg2">
                  <a:alpha val="74998"/>
                </a:schemeClr>
              </a:outerShdw>
            </a:effectLst>
          </p:spPr>
          <p:txBody>
            <a:bodyPr wrap="none" anchor="ctr"/>
            <a:lstStyle/>
            <a:p>
              <a:pPr algn="ctr">
                <a:defRPr/>
              </a:pPr>
              <a:r>
                <a:rPr lang="en-US" sz="2000">
                  <a:solidFill>
                    <a:schemeClr val="accent2"/>
                  </a:solidFill>
                  <a:latin typeface="+mj-lt"/>
                  <a:ea typeface="ＭＳ Ｐゴシック" charset="0"/>
                  <a:cs typeface="ＭＳ Ｐゴシック" charset="0"/>
                </a:rPr>
                <a:t>Data</a:t>
              </a:r>
            </a:p>
          </p:txBody>
        </p:sp>
        <p:sp>
          <p:nvSpPr>
            <p:cNvPr id="83978" name="Rectangle 10">
              <a:extLst>
                <a:ext uri="{FF2B5EF4-FFF2-40B4-BE49-F238E27FC236}">
                  <a16:creationId xmlns:a16="http://schemas.microsoft.com/office/drawing/2014/main" id="{43E7FD24-1B61-FC45-B004-FE82AFA8FFBB}"/>
                </a:ext>
              </a:extLst>
            </p:cNvPr>
            <p:cNvSpPr>
              <a:spLocks noChangeArrowheads="1"/>
            </p:cNvSpPr>
            <p:nvPr/>
          </p:nvSpPr>
          <p:spPr bwMode="auto">
            <a:xfrm>
              <a:off x="864" y="1584"/>
              <a:ext cx="336" cy="288"/>
            </a:xfrm>
            <a:prstGeom prst="rect">
              <a:avLst/>
            </a:prstGeom>
            <a:solidFill>
              <a:schemeClr val="bg1"/>
            </a:solidFill>
            <a:ln w="9525">
              <a:solidFill>
                <a:schemeClr val="tx1"/>
              </a:solidFill>
              <a:miter lim="800000"/>
              <a:headEnd/>
              <a:tailEnd/>
            </a:ln>
            <a:effectLst>
              <a:outerShdw blurRad="63500" dist="107763" dir="2700000" algn="ctr" rotWithShape="0">
                <a:schemeClr val="bg2">
                  <a:alpha val="74998"/>
                </a:schemeClr>
              </a:outerShdw>
            </a:effectLst>
          </p:spPr>
          <p:txBody>
            <a:bodyPr wrap="none" anchor="ctr"/>
            <a:lstStyle/>
            <a:p>
              <a:pPr algn="ctr">
                <a:defRPr/>
              </a:pPr>
              <a:r>
                <a:rPr lang="en-US" sz="2000">
                  <a:solidFill>
                    <a:schemeClr val="accent2"/>
                  </a:solidFill>
                  <a:latin typeface="+mj-lt"/>
                  <a:ea typeface="ＭＳ Ｐゴシック" charset="0"/>
                  <a:cs typeface="ＭＳ Ｐゴシック" charset="0"/>
                </a:rPr>
                <a:t>Pad</a:t>
              </a:r>
            </a:p>
          </p:txBody>
        </p:sp>
        <p:sp>
          <p:nvSpPr>
            <p:cNvPr id="83979" name="Rectangle 11">
              <a:extLst>
                <a:ext uri="{FF2B5EF4-FFF2-40B4-BE49-F238E27FC236}">
                  <a16:creationId xmlns:a16="http://schemas.microsoft.com/office/drawing/2014/main" id="{EDEF353E-2822-DF46-8DE0-B521B0A39C57}"/>
                </a:ext>
              </a:extLst>
            </p:cNvPr>
            <p:cNvSpPr>
              <a:spLocks noChangeArrowheads="1"/>
            </p:cNvSpPr>
            <p:nvPr/>
          </p:nvSpPr>
          <p:spPr bwMode="auto">
            <a:xfrm>
              <a:off x="528" y="1584"/>
              <a:ext cx="336" cy="288"/>
            </a:xfrm>
            <a:prstGeom prst="rect">
              <a:avLst/>
            </a:prstGeom>
            <a:solidFill>
              <a:schemeClr val="bg1"/>
            </a:solidFill>
            <a:ln w="9525">
              <a:solidFill>
                <a:schemeClr val="tx1"/>
              </a:solidFill>
              <a:miter lim="800000"/>
              <a:headEnd/>
              <a:tailEnd/>
            </a:ln>
            <a:effectLst>
              <a:outerShdw blurRad="63500" dist="107763" dir="2700000" algn="ctr" rotWithShape="0">
                <a:schemeClr val="bg2">
                  <a:alpha val="74998"/>
                </a:schemeClr>
              </a:outerShdw>
            </a:effectLst>
          </p:spPr>
          <p:txBody>
            <a:bodyPr wrap="none" anchor="ctr"/>
            <a:lstStyle/>
            <a:p>
              <a:pPr algn="ctr">
                <a:defRPr/>
              </a:pPr>
              <a:r>
                <a:rPr lang="en-US" sz="1600">
                  <a:solidFill>
                    <a:schemeClr val="accent2"/>
                  </a:solidFill>
                  <a:latin typeface="+mj-lt"/>
                  <a:ea typeface="ＭＳ Ｐゴシック" charset="0"/>
                  <a:cs typeface="ＭＳ Ｐゴシック" charset="0"/>
                </a:rPr>
                <a:t>CRC</a:t>
              </a:r>
            </a:p>
          </p:txBody>
        </p:sp>
      </p:grpSp>
      <p:sp>
        <p:nvSpPr>
          <p:cNvPr id="83980" name="Text Box 12">
            <a:extLst>
              <a:ext uri="{FF2B5EF4-FFF2-40B4-BE49-F238E27FC236}">
                <a16:creationId xmlns:a16="http://schemas.microsoft.com/office/drawing/2014/main" id="{E98515B1-1E21-1F4A-88D8-442CC481AB71}"/>
              </a:ext>
            </a:extLst>
          </p:cNvPr>
          <p:cNvSpPr txBox="1">
            <a:spLocks noChangeArrowheads="1"/>
          </p:cNvSpPr>
          <p:nvPr/>
        </p:nvSpPr>
        <p:spPr bwMode="auto">
          <a:xfrm>
            <a:off x="3168650" y="2133601"/>
            <a:ext cx="316112" cy="30777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US" sz="1400">
                <a:latin typeface="+mj-lt"/>
                <a:ea typeface="ＭＳ Ｐゴシック" charset="0"/>
                <a:cs typeface="ＭＳ Ｐゴシック" charset="0"/>
              </a:rPr>
              <a:t>7 </a:t>
            </a:r>
          </a:p>
        </p:txBody>
      </p:sp>
      <p:sp>
        <p:nvSpPr>
          <p:cNvPr id="83981" name="Text Box 13">
            <a:extLst>
              <a:ext uri="{FF2B5EF4-FFF2-40B4-BE49-F238E27FC236}">
                <a16:creationId xmlns:a16="http://schemas.microsoft.com/office/drawing/2014/main" id="{A16E1214-8FBF-6B4A-A858-F7AF1BEF0BC2}"/>
              </a:ext>
            </a:extLst>
          </p:cNvPr>
          <p:cNvSpPr txBox="1">
            <a:spLocks noChangeArrowheads="1"/>
          </p:cNvSpPr>
          <p:nvPr/>
        </p:nvSpPr>
        <p:spPr bwMode="auto">
          <a:xfrm>
            <a:off x="3846513" y="2133601"/>
            <a:ext cx="316112" cy="30777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US" sz="1400">
                <a:latin typeface="+mj-lt"/>
                <a:ea typeface="ＭＳ Ｐゴシック" charset="0"/>
                <a:cs typeface="ＭＳ Ｐゴシック" charset="0"/>
              </a:rPr>
              <a:t>1 </a:t>
            </a:r>
          </a:p>
        </p:txBody>
      </p:sp>
      <p:sp>
        <p:nvSpPr>
          <p:cNvPr id="83982" name="Text Box 14">
            <a:extLst>
              <a:ext uri="{FF2B5EF4-FFF2-40B4-BE49-F238E27FC236}">
                <a16:creationId xmlns:a16="http://schemas.microsoft.com/office/drawing/2014/main" id="{DD75BDFE-564B-D64B-9F7B-35EDBDCC4411}"/>
              </a:ext>
            </a:extLst>
          </p:cNvPr>
          <p:cNvSpPr txBox="1">
            <a:spLocks noChangeArrowheads="1"/>
          </p:cNvSpPr>
          <p:nvPr/>
        </p:nvSpPr>
        <p:spPr bwMode="auto">
          <a:xfrm>
            <a:off x="4524375" y="2133601"/>
            <a:ext cx="316112" cy="30777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US" sz="1400">
                <a:latin typeface="+mj-lt"/>
                <a:ea typeface="ＭＳ Ｐゴシック" charset="0"/>
                <a:cs typeface="ＭＳ Ｐゴシック" charset="0"/>
              </a:rPr>
              <a:t>6 </a:t>
            </a:r>
          </a:p>
        </p:txBody>
      </p:sp>
      <p:sp>
        <p:nvSpPr>
          <p:cNvPr id="83983" name="Text Box 15">
            <a:extLst>
              <a:ext uri="{FF2B5EF4-FFF2-40B4-BE49-F238E27FC236}">
                <a16:creationId xmlns:a16="http://schemas.microsoft.com/office/drawing/2014/main" id="{4D15406A-13B7-CF49-B78D-7F4BBB335BD9}"/>
              </a:ext>
            </a:extLst>
          </p:cNvPr>
          <p:cNvSpPr txBox="1">
            <a:spLocks noChangeArrowheads="1"/>
          </p:cNvSpPr>
          <p:nvPr/>
        </p:nvSpPr>
        <p:spPr bwMode="auto">
          <a:xfrm>
            <a:off x="5446713" y="2133601"/>
            <a:ext cx="316112" cy="30777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US" sz="1400">
                <a:latin typeface="+mj-lt"/>
                <a:ea typeface="ＭＳ Ｐゴシック" charset="0"/>
                <a:cs typeface="ＭＳ Ｐゴシック" charset="0"/>
              </a:rPr>
              <a:t>6 </a:t>
            </a:r>
          </a:p>
        </p:txBody>
      </p:sp>
      <p:sp>
        <p:nvSpPr>
          <p:cNvPr id="83984" name="Text Box 16">
            <a:extLst>
              <a:ext uri="{FF2B5EF4-FFF2-40B4-BE49-F238E27FC236}">
                <a16:creationId xmlns:a16="http://schemas.microsoft.com/office/drawing/2014/main" id="{F8057D5B-10EB-6740-90D5-E2DEC139BCEB}"/>
              </a:ext>
            </a:extLst>
          </p:cNvPr>
          <p:cNvSpPr txBox="1">
            <a:spLocks noChangeArrowheads="1"/>
          </p:cNvSpPr>
          <p:nvPr/>
        </p:nvSpPr>
        <p:spPr bwMode="auto">
          <a:xfrm>
            <a:off x="6096000" y="2133601"/>
            <a:ext cx="316112" cy="30777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US" sz="1400">
                <a:latin typeface="+mj-lt"/>
                <a:ea typeface="ＭＳ Ｐゴシック" charset="0"/>
                <a:cs typeface="ＭＳ Ｐゴシック" charset="0"/>
              </a:rPr>
              <a:t>2 </a:t>
            </a:r>
          </a:p>
        </p:txBody>
      </p:sp>
      <p:sp>
        <p:nvSpPr>
          <p:cNvPr id="83985" name="Text Box 17">
            <a:extLst>
              <a:ext uri="{FF2B5EF4-FFF2-40B4-BE49-F238E27FC236}">
                <a16:creationId xmlns:a16="http://schemas.microsoft.com/office/drawing/2014/main" id="{6D1CA8CD-1010-1346-9DCC-20C6BD97E244}"/>
              </a:ext>
            </a:extLst>
          </p:cNvPr>
          <p:cNvSpPr txBox="1">
            <a:spLocks noChangeArrowheads="1"/>
          </p:cNvSpPr>
          <p:nvPr/>
        </p:nvSpPr>
        <p:spPr bwMode="auto">
          <a:xfrm>
            <a:off x="7351714" y="2133601"/>
            <a:ext cx="736099" cy="30777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US" sz="1400">
                <a:latin typeface="+mj-lt"/>
                <a:ea typeface="ＭＳ Ｐゴシック" charset="0"/>
                <a:cs typeface="ＭＳ Ｐゴシック" charset="0"/>
              </a:rPr>
              <a:t>0-1500 </a:t>
            </a:r>
          </a:p>
        </p:txBody>
      </p:sp>
      <p:sp>
        <p:nvSpPr>
          <p:cNvPr id="83986" name="Text Box 18">
            <a:extLst>
              <a:ext uri="{FF2B5EF4-FFF2-40B4-BE49-F238E27FC236}">
                <a16:creationId xmlns:a16="http://schemas.microsoft.com/office/drawing/2014/main" id="{919B7D26-954C-2140-BD88-5777933568DB}"/>
              </a:ext>
            </a:extLst>
          </p:cNvPr>
          <p:cNvSpPr txBox="1">
            <a:spLocks noChangeArrowheads="1"/>
          </p:cNvSpPr>
          <p:nvPr/>
        </p:nvSpPr>
        <p:spPr bwMode="auto">
          <a:xfrm>
            <a:off x="8305801" y="2133601"/>
            <a:ext cx="553357" cy="30777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US" sz="1400">
                <a:latin typeface="+mj-lt"/>
                <a:ea typeface="ＭＳ Ｐゴシック" charset="0"/>
                <a:cs typeface="ＭＳ Ｐゴシック" charset="0"/>
              </a:rPr>
              <a:t>0-46 </a:t>
            </a:r>
          </a:p>
        </p:txBody>
      </p:sp>
      <p:sp>
        <p:nvSpPr>
          <p:cNvPr id="83987" name="Text Box 19">
            <a:extLst>
              <a:ext uri="{FF2B5EF4-FFF2-40B4-BE49-F238E27FC236}">
                <a16:creationId xmlns:a16="http://schemas.microsoft.com/office/drawing/2014/main" id="{1626B8A3-CD37-F04A-8353-1CCC4A9F1CBE}"/>
              </a:ext>
            </a:extLst>
          </p:cNvPr>
          <p:cNvSpPr txBox="1">
            <a:spLocks noChangeArrowheads="1"/>
          </p:cNvSpPr>
          <p:nvPr/>
        </p:nvSpPr>
        <p:spPr bwMode="auto">
          <a:xfrm>
            <a:off x="8991600" y="2133601"/>
            <a:ext cx="316112" cy="30777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US" sz="1400">
                <a:latin typeface="+mj-lt"/>
                <a:ea typeface="ＭＳ Ｐゴシック" charset="0"/>
                <a:cs typeface="ＭＳ Ｐゴシック" charset="0"/>
              </a:rPr>
              <a:t>4 </a:t>
            </a:r>
          </a:p>
        </p:txBody>
      </p:sp>
      <p:sp>
        <p:nvSpPr>
          <p:cNvPr id="83988" name="Text Box 20">
            <a:extLst>
              <a:ext uri="{FF2B5EF4-FFF2-40B4-BE49-F238E27FC236}">
                <a16:creationId xmlns:a16="http://schemas.microsoft.com/office/drawing/2014/main" id="{BC5392BD-DAEF-ED47-8112-4FAAE1380396}"/>
              </a:ext>
            </a:extLst>
          </p:cNvPr>
          <p:cNvSpPr txBox="1">
            <a:spLocks noChangeArrowheads="1"/>
          </p:cNvSpPr>
          <p:nvPr/>
        </p:nvSpPr>
        <p:spPr bwMode="auto">
          <a:xfrm>
            <a:off x="2422526" y="3387725"/>
            <a:ext cx="7178675" cy="3698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defRPr/>
            </a:pPr>
            <a:endParaRPr lang="en-US">
              <a:latin typeface="+mj-lt"/>
              <a:ea typeface="ＭＳ Ｐゴシック" charset="0"/>
              <a:cs typeface="ＭＳ Ｐゴシック" charset="0"/>
            </a:endParaRPr>
          </a:p>
        </p:txBody>
      </p:sp>
      <p:sp>
        <p:nvSpPr>
          <p:cNvPr id="83989" name="Text Box 21">
            <a:extLst>
              <a:ext uri="{FF2B5EF4-FFF2-40B4-BE49-F238E27FC236}">
                <a16:creationId xmlns:a16="http://schemas.microsoft.com/office/drawing/2014/main" id="{9010A11C-AC4F-4242-8089-013558A65CF4}"/>
              </a:ext>
            </a:extLst>
          </p:cNvPr>
          <p:cNvSpPr txBox="1">
            <a:spLocks noChangeArrowheads="1"/>
          </p:cNvSpPr>
          <p:nvPr/>
        </p:nvSpPr>
        <p:spPr bwMode="auto">
          <a:xfrm>
            <a:off x="2819401" y="3387725"/>
            <a:ext cx="6570663" cy="2616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marL="457200" indent="-457200">
              <a:defRPr sz="2400">
                <a:solidFill>
                  <a:schemeClr val="tx1"/>
                </a:solidFill>
                <a:latin typeface="Times New Roman" charset="0"/>
                <a:ea typeface="ＭＳ Ｐゴシック" charset="0"/>
              </a:defRPr>
            </a:lvl1pPr>
            <a:lvl2pPr marL="914400" indent="-457200">
              <a:defRPr sz="2400">
                <a:solidFill>
                  <a:schemeClr val="tx1"/>
                </a:solidFill>
                <a:latin typeface="Times New Roman" charset="0"/>
                <a:ea typeface="ＭＳ Ｐゴシック" charset="0"/>
              </a:defRPr>
            </a:lvl2pPr>
            <a:lvl3pPr marL="1371600" indent="-457200">
              <a:defRPr sz="2400">
                <a:solidFill>
                  <a:schemeClr val="tx1"/>
                </a:solidFill>
                <a:latin typeface="Times New Roman" charset="0"/>
                <a:ea typeface="ＭＳ Ｐゴシック" charset="0"/>
              </a:defRPr>
            </a:lvl3pPr>
            <a:lvl4pPr marL="1828800" indent="-457200">
              <a:defRPr sz="2400">
                <a:solidFill>
                  <a:schemeClr val="tx1"/>
                </a:solidFill>
                <a:latin typeface="Times New Roman" charset="0"/>
                <a:ea typeface="ＭＳ Ｐゴシック" charset="0"/>
              </a:defRPr>
            </a:lvl4pPr>
            <a:lvl5pPr marL="2286000" indent="-457200">
              <a:defRPr sz="2400">
                <a:solidFill>
                  <a:schemeClr val="tx1"/>
                </a:solidFill>
                <a:latin typeface="Times New Roman" charset="0"/>
                <a:ea typeface="ＭＳ Ｐゴシック" charset="0"/>
              </a:defRPr>
            </a:lvl5pPr>
            <a:lvl6pPr marL="2743200" indent="-457200" eaLnBrk="0" fontAlgn="base" hangingPunct="0">
              <a:spcBef>
                <a:spcPct val="0"/>
              </a:spcBef>
              <a:spcAft>
                <a:spcPct val="0"/>
              </a:spcAft>
              <a:defRPr sz="2400">
                <a:solidFill>
                  <a:schemeClr val="tx1"/>
                </a:solidFill>
                <a:latin typeface="Times New Roman" charset="0"/>
                <a:ea typeface="ＭＳ Ｐゴシック" charset="0"/>
              </a:defRPr>
            </a:lvl6pPr>
            <a:lvl7pPr marL="3200400" indent="-457200" eaLnBrk="0" fontAlgn="base" hangingPunct="0">
              <a:spcBef>
                <a:spcPct val="0"/>
              </a:spcBef>
              <a:spcAft>
                <a:spcPct val="0"/>
              </a:spcAft>
              <a:defRPr sz="2400">
                <a:solidFill>
                  <a:schemeClr val="tx1"/>
                </a:solidFill>
                <a:latin typeface="Times New Roman" charset="0"/>
                <a:ea typeface="ＭＳ Ｐゴシック" charset="0"/>
              </a:defRPr>
            </a:lvl7pPr>
            <a:lvl8pPr marL="3657600" indent="-457200" eaLnBrk="0" fontAlgn="base" hangingPunct="0">
              <a:spcBef>
                <a:spcPct val="0"/>
              </a:spcBef>
              <a:spcAft>
                <a:spcPct val="0"/>
              </a:spcAft>
              <a:defRPr sz="2400">
                <a:solidFill>
                  <a:schemeClr val="tx1"/>
                </a:solidFill>
                <a:latin typeface="Times New Roman" charset="0"/>
                <a:ea typeface="ＭＳ Ｐゴシック" charset="0"/>
              </a:defRPr>
            </a:lvl8pPr>
            <a:lvl9pPr marL="4114800" indent="-457200" eaLnBrk="0" fontAlgn="base" hangingPunct="0">
              <a:spcBef>
                <a:spcPct val="0"/>
              </a:spcBef>
              <a:spcAft>
                <a:spcPct val="0"/>
              </a:spcAft>
              <a:defRPr sz="2400">
                <a:solidFill>
                  <a:schemeClr val="tx1"/>
                </a:solidFill>
                <a:latin typeface="Times New Roman" charset="0"/>
                <a:ea typeface="ＭＳ Ｐゴシック" charset="0"/>
              </a:defRPr>
            </a:lvl9pPr>
          </a:lstStyle>
          <a:p>
            <a:pPr marL="341313" indent="-341313">
              <a:buFontTx/>
              <a:buAutoNum type="arabicPeriod"/>
              <a:defRPr/>
            </a:pPr>
            <a:r>
              <a:rPr lang="en-US" sz="1800" b="1" dirty="0">
                <a:latin typeface="+mj-lt"/>
                <a:cs typeface="ＭＳ Ｐゴシック" charset="0"/>
              </a:rPr>
              <a:t>Preamble</a:t>
            </a:r>
            <a:r>
              <a:rPr lang="en-US" sz="1800" dirty="0">
                <a:latin typeface="+mj-lt"/>
                <a:cs typeface="ＭＳ Ｐゴシック" charset="0"/>
              </a:rPr>
              <a:t>: trains clock-recovery circuits</a:t>
            </a:r>
          </a:p>
          <a:p>
            <a:pPr marL="341313" indent="-341313">
              <a:buFontTx/>
              <a:buAutoNum type="arabicPeriod"/>
              <a:defRPr/>
            </a:pPr>
            <a:r>
              <a:rPr lang="en-US" sz="1800" b="1" dirty="0">
                <a:latin typeface="+mj-lt"/>
                <a:cs typeface="ＭＳ Ｐゴシック" charset="0"/>
              </a:rPr>
              <a:t>Start of Frame Delimiter</a:t>
            </a:r>
            <a:r>
              <a:rPr lang="en-US" sz="1800" dirty="0">
                <a:latin typeface="+mj-lt"/>
                <a:cs typeface="ＭＳ Ｐゴシック" charset="0"/>
              </a:rPr>
              <a:t>: indicates start of frame</a:t>
            </a:r>
          </a:p>
          <a:p>
            <a:pPr marL="341313" indent="-341313">
              <a:buFontTx/>
              <a:buAutoNum type="arabicPeriod"/>
              <a:defRPr/>
            </a:pPr>
            <a:r>
              <a:rPr lang="en-US" sz="1800" b="1" dirty="0">
                <a:latin typeface="+mj-lt"/>
                <a:cs typeface="ＭＳ Ｐゴシック" charset="0"/>
              </a:rPr>
              <a:t>Destination Address</a:t>
            </a:r>
            <a:r>
              <a:rPr lang="en-US" sz="1800" dirty="0">
                <a:latin typeface="+mj-lt"/>
                <a:cs typeface="ＭＳ Ｐゴシック" charset="0"/>
              </a:rPr>
              <a:t>: 48-bit globally unique address </a:t>
            </a:r>
            <a:br>
              <a:rPr lang="en-US" sz="1800" dirty="0">
                <a:latin typeface="+mj-lt"/>
                <a:cs typeface="ＭＳ Ｐゴシック" charset="0"/>
              </a:rPr>
            </a:br>
            <a:r>
              <a:rPr lang="en-US" sz="1800" dirty="0">
                <a:latin typeface="+mj-lt"/>
                <a:cs typeface="ＭＳ Ｐゴシック" charset="0"/>
              </a:rPr>
              <a:t>assigned by manufacturer.</a:t>
            </a:r>
            <a:br>
              <a:rPr lang="en-US" sz="1800" dirty="0">
                <a:latin typeface="+mj-lt"/>
                <a:cs typeface="ＭＳ Ｐゴシック" charset="0"/>
              </a:rPr>
            </a:br>
            <a:r>
              <a:rPr lang="en-US" sz="2000" dirty="0">
                <a:latin typeface="+mj-lt"/>
                <a:cs typeface="ＭＳ Ｐゴシック" charset="0"/>
              </a:rPr>
              <a:t>	</a:t>
            </a:r>
            <a:r>
              <a:rPr lang="en-US" sz="1800" dirty="0">
                <a:latin typeface="+mj-lt"/>
                <a:cs typeface="ＭＳ Ｐゴシック" charset="0"/>
              </a:rPr>
              <a:t>1b: unicast/multicast</a:t>
            </a:r>
            <a:br>
              <a:rPr lang="en-US" sz="1800" dirty="0">
                <a:latin typeface="+mj-lt"/>
                <a:cs typeface="ＭＳ Ｐゴシック" charset="0"/>
              </a:rPr>
            </a:br>
            <a:r>
              <a:rPr lang="en-US" sz="1800" dirty="0">
                <a:latin typeface="+mj-lt"/>
                <a:cs typeface="ＭＳ Ｐゴシック" charset="0"/>
              </a:rPr>
              <a:t>	1b: local/global address</a:t>
            </a:r>
          </a:p>
          <a:p>
            <a:pPr marL="341313" indent="-341313">
              <a:buFontTx/>
              <a:buAutoNum type="arabicPeriod"/>
              <a:defRPr/>
            </a:pPr>
            <a:r>
              <a:rPr lang="en-US" sz="1800" b="1" dirty="0">
                <a:latin typeface="+mj-lt"/>
                <a:cs typeface="ＭＳ Ｐゴシック" charset="0"/>
              </a:rPr>
              <a:t>Type</a:t>
            </a:r>
            <a:r>
              <a:rPr lang="en-US" sz="1800" dirty="0">
                <a:latin typeface="+mj-lt"/>
                <a:cs typeface="ＭＳ Ｐゴシック" charset="0"/>
              </a:rPr>
              <a:t>: Indicates protocol of encapsulated data (e.g. IP = 0x0800)</a:t>
            </a:r>
          </a:p>
          <a:p>
            <a:pPr marL="341313" indent="-341313">
              <a:buFontTx/>
              <a:buAutoNum type="arabicPeriod"/>
              <a:defRPr/>
            </a:pPr>
            <a:r>
              <a:rPr lang="en-US" sz="1800" b="1" dirty="0">
                <a:latin typeface="+mj-lt"/>
                <a:cs typeface="ＭＳ Ｐゴシック" charset="0"/>
              </a:rPr>
              <a:t>Pad</a:t>
            </a:r>
            <a:r>
              <a:rPr lang="en-US" sz="1800" dirty="0">
                <a:latin typeface="+mj-lt"/>
                <a:cs typeface="ＭＳ Ｐゴシック" charset="0"/>
              </a:rPr>
              <a:t>: Zeroes used to ensure minimum frame length</a:t>
            </a:r>
          </a:p>
          <a:p>
            <a:pPr marL="341313" indent="-341313">
              <a:buFontTx/>
              <a:buAutoNum type="arabicPeriod"/>
              <a:defRPr/>
            </a:pPr>
            <a:r>
              <a:rPr lang="en-US" sz="1800" b="1" dirty="0">
                <a:latin typeface="+mj-lt"/>
                <a:cs typeface="ＭＳ Ｐゴシック" charset="0"/>
              </a:rPr>
              <a:t>Cyclic Redundancy Check</a:t>
            </a:r>
            <a:r>
              <a:rPr lang="en-US" sz="1800" dirty="0">
                <a:latin typeface="+mj-lt"/>
                <a:cs typeface="ＭＳ Ｐゴシック" charset="0"/>
              </a:rPr>
              <a:t>: check sequence to detect bit errors.</a:t>
            </a:r>
          </a:p>
        </p:txBody>
      </p:sp>
      <p:sp>
        <p:nvSpPr>
          <p:cNvPr id="83990" name="Text Box 22">
            <a:extLst>
              <a:ext uri="{FF2B5EF4-FFF2-40B4-BE49-F238E27FC236}">
                <a16:creationId xmlns:a16="http://schemas.microsoft.com/office/drawing/2014/main" id="{F016DE38-8DA4-E841-8827-07AB8CF377FF}"/>
              </a:ext>
            </a:extLst>
          </p:cNvPr>
          <p:cNvSpPr txBox="1">
            <a:spLocks noChangeArrowheads="1"/>
          </p:cNvSpPr>
          <p:nvPr/>
        </p:nvSpPr>
        <p:spPr bwMode="auto">
          <a:xfrm>
            <a:off x="2133600" y="2057400"/>
            <a:ext cx="798488" cy="3693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US">
                <a:latin typeface="+mj-lt"/>
                <a:ea typeface="ＭＳ Ｐゴシック" charset="0"/>
                <a:cs typeface="ＭＳ Ｐゴシック" charset="0"/>
              </a:rPr>
              <a:t>Bytes: </a:t>
            </a:r>
          </a:p>
        </p:txBody>
      </p:sp>
      <p:sp>
        <p:nvSpPr>
          <p:cNvPr id="19470" name="Footer Placeholder 2">
            <a:extLst>
              <a:ext uri="{FF2B5EF4-FFF2-40B4-BE49-F238E27FC236}">
                <a16:creationId xmlns:a16="http://schemas.microsoft.com/office/drawing/2014/main" id="{B5D4C80F-ADB1-ED4E-ACB9-0884CC681A83}"/>
              </a:ext>
            </a:extLst>
          </p:cNvPr>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Comic Sans MS" panose="030F0902030302020204" pitchFamily="66" charset="0"/>
                <a:ea typeface="ＭＳ Ｐゴシック" panose="020B0600070205080204" pitchFamily="34" charset="-128"/>
              </a:defRPr>
            </a:lvl1pPr>
            <a:lvl2pPr marL="742950" indent="-285750">
              <a:defRPr sz="2400">
                <a:solidFill>
                  <a:schemeClr val="tx1"/>
                </a:solidFill>
                <a:latin typeface="Comic Sans MS" panose="030F0902030302020204" pitchFamily="66" charset="0"/>
                <a:ea typeface="ＭＳ Ｐゴシック" panose="020B0600070205080204" pitchFamily="34" charset="-128"/>
              </a:defRPr>
            </a:lvl2pPr>
            <a:lvl3pPr marL="1143000" indent="-228600">
              <a:defRPr sz="2400">
                <a:solidFill>
                  <a:schemeClr val="tx1"/>
                </a:solidFill>
                <a:latin typeface="Comic Sans MS" panose="030F0902030302020204" pitchFamily="66" charset="0"/>
                <a:ea typeface="ＭＳ Ｐゴシック" panose="020B0600070205080204" pitchFamily="34" charset="-128"/>
              </a:defRPr>
            </a:lvl3pPr>
            <a:lvl4pPr marL="1600200" indent="-228600">
              <a:defRPr sz="2400">
                <a:solidFill>
                  <a:schemeClr val="tx1"/>
                </a:solidFill>
                <a:latin typeface="Comic Sans MS" panose="030F0902030302020204" pitchFamily="66" charset="0"/>
                <a:ea typeface="ＭＳ Ｐゴシック" panose="020B0600070205080204" pitchFamily="34" charset="-128"/>
              </a:defRPr>
            </a:lvl4pPr>
            <a:lvl5pPr marL="2057400" indent="-228600">
              <a:defRPr sz="2400">
                <a:solidFill>
                  <a:schemeClr val="tx1"/>
                </a:solidFill>
                <a:latin typeface="Comic Sans MS" panose="030F0902030302020204" pitchFamily="66"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omic Sans MS" panose="030F0902030302020204" pitchFamily="66" charset="0"/>
                <a:ea typeface="ＭＳ Ｐゴシック" panose="020B0600070205080204" pitchFamily="34" charset="-128"/>
              </a:defRPr>
            </a:lvl9pPr>
          </a:lstStyle>
          <a:p>
            <a:r>
              <a:rPr lang="en-US" altLang="en-US" sz="1200">
                <a:solidFill>
                  <a:schemeClr val="bg2"/>
                </a:solidFill>
                <a:latin typeface="Calibri" panose="020F0502020204030204" pitchFamily="34" charset="0"/>
              </a:rPr>
              <a:t>CS144, Stanford University</a:t>
            </a:r>
          </a:p>
        </p:txBody>
      </p:sp>
    </p:spTree>
    <p:extLst>
      <p:ext uri="{BB962C8B-B14F-4D97-AF65-F5344CB8AC3E}">
        <p14:creationId xmlns:p14="http://schemas.microsoft.com/office/powerpoint/2010/main" val="1257345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p:txBody>
          <a:bodyPr/>
          <a:lstStyle/>
          <a:p>
            <a:r>
              <a:rPr lang="en-US" altLang="en-US">
                <a:latin typeface="Calibri" charset="0"/>
                <a:ea typeface="ＭＳ Ｐゴシック" charset="-128"/>
              </a:rPr>
              <a:t>The origins of Ethernet</a:t>
            </a:r>
          </a:p>
        </p:txBody>
      </p:sp>
      <p:sp>
        <p:nvSpPr>
          <p:cNvPr id="21506"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r>
              <a:rPr lang="en-US" altLang="en-US" sz="1200">
                <a:solidFill>
                  <a:schemeClr val="bg2"/>
                </a:solidFill>
                <a:latin typeface="Calibri" charset="0"/>
              </a:rPr>
              <a:t>CS144, Stanford University</a:t>
            </a:r>
          </a:p>
        </p:txBody>
      </p:sp>
      <p:sp>
        <p:nvSpPr>
          <p:cNvPr id="5" name="Line 3"/>
          <p:cNvSpPr>
            <a:spLocks noChangeShapeType="1"/>
          </p:cNvSpPr>
          <p:nvPr/>
        </p:nvSpPr>
        <p:spPr bwMode="auto">
          <a:xfrm>
            <a:off x="2501900" y="3840163"/>
            <a:ext cx="7315200" cy="0"/>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7" name="Rectangle 11"/>
          <p:cNvSpPr>
            <a:spLocks noChangeArrowheads="1"/>
          </p:cNvSpPr>
          <p:nvPr/>
        </p:nvSpPr>
        <p:spPr bwMode="auto">
          <a:xfrm>
            <a:off x="3263900" y="3687763"/>
            <a:ext cx="304800" cy="304800"/>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8" name="Line 14"/>
          <p:cNvSpPr>
            <a:spLocks noChangeShapeType="1"/>
          </p:cNvSpPr>
          <p:nvPr/>
        </p:nvSpPr>
        <p:spPr bwMode="auto">
          <a:xfrm flipV="1">
            <a:off x="3416300" y="3306763"/>
            <a:ext cx="0" cy="381000"/>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1" name="Rectangle 40"/>
          <p:cNvSpPr>
            <a:spLocks noChangeArrowheads="1"/>
          </p:cNvSpPr>
          <p:nvPr/>
        </p:nvSpPr>
        <p:spPr bwMode="auto">
          <a:xfrm>
            <a:off x="5053013" y="3687763"/>
            <a:ext cx="304800" cy="304800"/>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2" name="Line 41"/>
          <p:cNvSpPr>
            <a:spLocks noChangeShapeType="1"/>
          </p:cNvSpPr>
          <p:nvPr/>
        </p:nvSpPr>
        <p:spPr bwMode="auto">
          <a:xfrm flipV="1">
            <a:off x="5205413" y="3306763"/>
            <a:ext cx="0" cy="381000"/>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5" name="Rectangle 44"/>
          <p:cNvSpPr>
            <a:spLocks noChangeArrowheads="1"/>
          </p:cNvSpPr>
          <p:nvPr/>
        </p:nvSpPr>
        <p:spPr bwMode="auto">
          <a:xfrm>
            <a:off x="6842125" y="3687763"/>
            <a:ext cx="304800" cy="304800"/>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6" name="Line 45"/>
          <p:cNvSpPr>
            <a:spLocks noChangeShapeType="1"/>
          </p:cNvSpPr>
          <p:nvPr/>
        </p:nvSpPr>
        <p:spPr bwMode="auto">
          <a:xfrm flipV="1">
            <a:off x="6994525" y="3306763"/>
            <a:ext cx="0" cy="381000"/>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9" name="Rectangle 48"/>
          <p:cNvSpPr>
            <a:spLocks noChangeArrowheads="1"/>
          </p:cNvSpPr>
          <p:nvPr/>
        </p:nvSpPr>
        <p:spPr bwMode="auto">
          <a:xfrm>
            <a:off x="8631238" y="3687763"/>
            <a:ext cx="304800" cy="304800"/>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20" name="Line 49"/>
          <p:cNvSpPr>
            <a:spLocks noChangeShapeType="1"/>
          </p:cNvSpPr>
          <p:nvPr/>
        </p:nvSpPr>
        <p:spPr bwMode="auto">
          <a:xfrm flipV="1">
            <a:off x="8783638" y="3306763"/>
            <a:ext cx="0" cy="381000"/>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pic>
        <p:nvPicPr>
          <p:cNvPr id="21516" name="Picture 20"/>
          <p:cNvPicPr>
            <a:picLocks noChangeArrowheads="1"/>
          </p:cNvPicPr>
          <p:nvPr/>
        </p:nvPicPr>
        <p:blipFill>
          <a:blip r:embed="rId2">
            <a:alphaModFix amt="95000"/>
            <a:extLst>
              <a:ext uri="{28A0092B-C50C-407E-A947-70E740481C1C}">
                <a14:useLocalDpi xmlns:a14="http://schemas.microsoft.com/office/drawing/2010/main" val="0"/>
              </a:ext>
            </a:extLst>
          </a:blip>
          <a:srcRect/>
          <a:stretch>
            <a:fillRect/>
          </a:stretch>
        </p:blipFill>
        <p:spPr bwMode="auto">
          <a:xfrm>
            <a:off x="2844800" y="2286000"/>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21517" name="Picture 20"/>
          <p:cNvPicPr>
            <a:picLocks noChangeArrowheads="1"/>
          </p:cNvPicPr>
          <p:nvPr/>
        </p:nvPicPr>
        <p:blipFill>
          <a:blip r:embed="rId2">
            <a:alphaModFix amt="95000"/>
            <a:extLst>
              <a:ext uri="{28A0092B-C50C-407E-A947-70E740481C1C}">
                <a14:useLocalDpi xmlns:a14="http://schemas.microsoft.com/office/drawing/2010/main" val="0"/>
              </a:ext>
            </a:extLst>
          </a:blip>
          <a:srcRect/>
          <a:stretch>
            <a:fillRect/>
          </a:stretch>
        </p:blipFill>
        <p:spPr bwMode="auto">
          <a:xfrm>
            <a:off x="4633913" y="2297113"/>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21518" name="Picture 20"/>
          <p:cNvPicPr>
            <a:picLocks noChangeArrowheads="1"/>
          </p:cNvPicPr>
          <p:nvPr/>
        </p:nvPicPr>
        <p:blipFill>
          <a:blip r:embed="rId2">
            <a:alphaModFix amt="95000"/>
            <a:extLst>
              <a:ext uri="{28A0092B-C50C-407E-A947-70E740481C1C}">
                <a14:useLocalDpi xmlns:a14="http://schemas.microsoft.com/office/drawing/2010/main" val="0"/>
              </a:ext>
            </a:extLst>
          </a:blip>
          <a:srcRect/>
          <a:stretch>
            <a:fillRect/>
          </a:stretch>
        </p:blipFill>
        <p:spPr bwMode="auto">
          <a:xfrm>
            <a:off x="6423025" y="2308225"/>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21519" name="Picture 20"/>
          <p:cNvPicPr>
            <a:picLocks noChangeArrowheads="1"/>
          </p:cNvPicPr>
          <p:nvPr/>
        </p:nvPicPr>
        <p:blipFill>
          <a:blip r:embed="rId2">
            <a:alphaModFix amt="95000"/>
            <a:extLst>
              <a:ext uri="{28A0092B-C50C-407E-A947-70E740481C1C}">
                <a14:useLocalDpi xmlns:a14="http://schemas.microsoft.com/office/drawing/2010/main" val="0"/>
              </a:ext>
            </a:extLst>
          </a:blip>
          <a:srcRect/>
          <a:stretch>
            <a:fillRect/>
          </a:stretch>
        </p:blipFill>
        <p:spPr bwMode="auto">
          <a:xfrm>
            <a:off x="8212138" y="2319338"/>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spTree>
    <p:extLst>
      <p:ext uri="{BB962C8B-B14F-4D97-AF65-F5344CB8AC3E}">
        <p14:creationId xmlns:p14="http://schemas.microsoft.com/office/powerpoint/2010/main" val="42323164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4"/>
          <p:cNvSpPr>
            <a:spLocks noGrp="1"/>
          </p:cNvSpPr>
          <p:nvPr>
            <p:ph type="title"/>
          </p:nvPr>
        </p:nvSpPr>
        <p:spPr/>
        <p:txBody>
          <a:bodyPr/>
          <a:lstStyle/>
          <a:p>
            <a:r>
              <a:rPr lang="en-US" altLang="en-US">
                <a:latin typeface="Calibri" charset="0"/>
                <a:ea typeface="ＭＳ Ｐゴシック" charset="-128"/>
              </a:rPr>
              <a:t>Sharing a “medium”</a:t>
            </a:r>
          </a:p>
        </p:txBody>
      </p:sp>
      <p:sp>
        <p:nvSpPr>
          <p:cNvPr id="22530" name="Content Placeholder 5"/>
          <p:cNvSpPr>
            <a:spLocks noGrp="1"/>
          </p:cNvSpPr>
          <p:nvPr>
            <p:ph idx="1"/>
          </p:nvPr>
        </p:nvSpPr>
        <p:spPr/>
        <p:txBody>
          <a:bodyPr/>
          <a:lstStyle/>
          <a:p>
            <a:pPr marL="457200" indent="-457200">
              <a:buSzPct val="100000"/>
              <a:buFont typeface="Lucida Grande" charset="0"/>
              <a:buChar char="-"/>
            </a:pPr>
            <a:r>
              <a:rPr lang="en-US" altLang="en-US" dirty="0">
                <a:ea typeface="ＭＳ Ｐゴシック" charset="-128"/>
              </a:rPr>
              <a:t>Ethernet is (or at least was originally) an example of multiple hosts sharing a common cable (“medium”).</a:t>
            </a:r>
          </a:p>
          <a:p>
            <a:pPr marL="457200" indent="-457200">
              <a:buSzPct val="100000"/>
              <a:buFont typeface="Lucida Grande" charset="0"/>
              <a:buChar char="-"/>
            </a:pPr>
            <a:r>
              <a:rPr lang="en-US" altLang="en-US" dirty="0">
                <a:ea typeface="ＭＳ Ｐゴシック" charset="-128"/>
              </a:rPr>
              <a:t>To share the medium, we need to decide who gets to send, and when.</a:t>
            </a:r>
          </a:p>
          <a:p>
            <a:pPr marL="457200" indent="-457200">
              <a:buSzPct val="100000"/>
              <a:buFont typeface="Lucida Grande" charset="0"/>
              <a:buChar char="-"/>
            </a:pPr>
            <a:r>
              <a:rPr lang="en-US" altLang="en-US" dirty="0">
                <a:ea typeface="ＭＳ Ｐゴシック" charset="-128"/>
              </a:rPr>
              <a:t>There is a general class of “Medium Access Control Protocols”, or MAC Protocols.</a:t>
            </a:r>
          </a:p>
          <a:p>
            <a:pPr marL="457200" indent="-457200">
              <a:buSzPct val="100000"/>
              <a:buFont typeface="Lucida Grande" charset="0"/>
              <a:buChar char="-"/>
            </a:pPr>
            <a:endParaRPr lang="en-US" altLang="en-US" dirty="0">
              <a:ea typeface="ＭＳ Ｐゴシック" charset="-128"/>
            </a:endParaRPr>
          </a:p>
        </p:txBody>
      </p:sp>
      <p:sp>
        <p:nvSpPr>
          <p:cNvPr id="22531"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r>
              <a:rPr lang="en-US" altLang="en-US" sz="1200">
                <a:solidFill>
                  <a:schemeClr val="bg2"/>
                </a:solidFill>
                <a:latin typeface="Calibri" charset="0"/>
              </a:rPr>
              <a:t>CS144, Stanford University</a:t>
            </a:r>
          </a:p>
        </p:txBody>
      </p:sp>
    </p:spTree>
    <p:extLst>
      <p:ext uri="{BB962C8B-B14F-4D97-AF65-F5344CB8AC3E}">
        <p14:creationId xmlns:p14="http://schemas.microsoft.com/office/powerpoint/2010/main" val="180219020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2530">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2530">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p:cNvSpPr>
            <a:spLocks noGrp="1" noChangeArrowheads="1"/>
          </p:cNvSpPr>
          <p:nvPr>
            <p:ph type="title"/>
          </p:nvPr>
        </p:nvSpPr>
        <p:spPr>
          <a:xfrm>
            <a:off x="2209800" y="76200"/>
            <a:ext cx="7772400" cy="1143000"/>
          </a:xfrm>
        </p:spPr>
        <p:txBody>
          <a:bodyPr/>
          <a:lstStyle/>
          <a:p>
            <a:r>
              <a:rPr lang="en-US" altLang="en-US">
                <a:latin typeface="Calibri" charset="0"/>
                <a:ea typeface="ＭＳ Ｐゴシック" charset="-128"/>
              </a:rPr>
              <a:t>CSMA/CD Protocol</a:t>
            </a:r>
          </a:p>
        </p:txBody>
      </p:sp>
      <p:sp>
        <p:nvSpPr>
          <p:cNvPr id="72708" name="Text Box 4"/>
          <p:cNvSpPr txBox="1">
            <a:spLocks noChangeArrowheads="1"/>
          </p:cNvSpPr>
          <p:nvPr/>
        </p:nvSpPr>
        <p:spPr bwMode="auto">
          <a:xfrm>
            <a:off x="3582988" y="3108326"/>
            <a:ext cx="4716462" cy="7080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lgn="ctr">
              <a:defRPr/>
            </a:pPr>
            <a:r>
              <a:rPr lang="en-US" sz="2000">
                <a:latin typeface="+mj-lt"/>
                <a:ea typeface="ＭＳ Ｐゴシック" charset="0"/>
                <a:cs typeface="ＭＳ Ｐゴシック" charset="0"/>
              </a:rPr>
              <a:t>All hosts transmit &amp; receive on one channel</a:t>
            </a:r>
          </a:p>
          <a:p>
            <a:pPr algn="ctr">
              <a:defRPr/>
            </a:pPr>
            <a:r>
              <a:rPr lang="en-US" sz="2000">
                <a:latin typeface="+mj-lt"/>
                <a:ea typeface="ＭＳ Ｐゴシック" charset="0"/>
                <a:cs typeface="ＭＳ Ｐゴシック" charset="0"/>
              </a:rPr>
              <a:t>Packets are of variable size.</a:t>
            </a:r>
            <a:endParaRPr lang="en-US">
              <a:latin typeface="+mj-lt"/>
              <a:ea typeface="ＭＳ Ｐゴシック" charset="0"/>
              <a:cs typeface="ＭＳ Ｐゴシック" charset="0"/>
            </a:endParaRPr>
          </a:p>
        </p:txBody>
      </p:sp>
      <p:sp>
        <p:nvSpPr>
          <p:cNvPr id="72709" name="Text Box 5"/>
          <p:cNvSpPr txBox="1">
            <a:spLocks noChangeArrowheads="1"/>
          </p:cNvSpPr>
          <p:nvPr/>
        </p:nvSpPr>
        <p:spPr bwMode="auto">
          <a:xfrm>
            <a:off x="1495426" y="3932188"/>
            <a:ext cx="9622517" cy="230832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marL="457200" indent="-457200">
              <a:defRPr sz="2400">
                <a:solidFill>
                  <a:schemeClr val="tx1"/>
                </a:solidFill>
                <a:latin typeface="Times New Roman" charset="0"/>
                <a:ea typeface="ＭＳ Ｐゴシック" charset="0"/>
              </a:defRPr>
            </a:lvl1pPr>
            <a:lvl2pPr marL="914400" indent="-457200">
              <a:defRPr sz="2400">
                <a:solidFill>
                  <a:schemeClr val="tx1"/>
                </a:solidFill>
                <a:latin typeface="Times New Roman" charset="0"/>
                <a:ea typeface="ＭＳ Ｐゴシック" charset="0"/>
              </a:defRPr>
            </a:lvl2pPr>
            <a:lvl3pPr marL="1371600" indent="-457200">
              <a:defRPr sz="2400">
                <a:solidFill>
                  <a:schemeClr val="tx1"/>
                </a:solidFill>
                <a:latin typeface="Times New Roman" charset="0"/>
                <a:ea typeface="ＭＳ Ｐゴシック" charset="0"/>
              </a:defRPr>
            </a:lvl3pPr>
            <a:lvl4pPr marL="1828800" indent="-457200">
              <a:defRPr sz="2400">
                <a:solidFill>
                  <a:schemeClr val="tx1"/>
                </a:solidFill>
                <a:latin typeface="Times New Roman" charset="0"/>
                <a:ea typeface="ＭＳ Ｐゴシック" charset="0"/>
              </a:defRPr>
            </a:lvl4pPr>
            <a:lvl5pPr marL="2286000" indent="-457200">
              <a:defRPr sz="2400">
                <a:solidFill>
                  <a:schemeClr val="tx1"/>
                </a:solidFill>
                <a:latin typeface="Times New Roman" charset="0"/>
                <a:ea typeface="ＭＳ Ｐゴシック" charset="0"/>
              </a:defRPr>
            </a:lvl5pPr>
            <a:lvl6pPr marL="2743200" indent="-457200" eaLnBrk="0" fontAlgn="base" hangingPunct="0">
              <a:spcBef>
                <a:spcPct val="0"/>
              </a:spcBef>
              <a:spcAft>
                <a:spcPct val="0"/>
              </a:spcAft>
              <a:defRPr sz="2400">
                <a:solidFill>
                  <a:schemeClr val="tx1"/>
                </a:solidFill>
                <a:latin typeface="Times New Roman" charset="0"/>
                <a:ea typeface="ＭＳ Ｐゴシック" charset="0"/>
              </a:defRPr>
            </a:lvl6pPr>
            <a:lvl7pPr marL="3200400" indent="-457200" eaLnBrk="0" fontAlgn="base" hangingPunct="0">
              <a:spcBef>
                <a:spcPct val="0"/>
              </a:spcBef>
              <a:spcAft>
                <a:spcPct val="0"/>
              </a:spcAft>
              <a:defRPr sz="2400">
                <a:solidFill>
                  <a:schemeClr val="tx1"/>
                </a:solidFill>
                <a:latin typeface="Times New Roman" charset="0"/>
                <a:ea typeface="ＭＳ Ｐゴシック" charset="0"/>
              </a:defRPr>
            </a:lvl7pPr>
            <a:lvl8pPr marL="3657600" indent="-457200" eaLnBrk="0" fontAlgn="base" hangingPunct="0">
              <a:spcBef>
                <a:spcPct val="0"/>
              </a:spcBef>
              <a:spcAft>
                <a:spcPct val="0"/>
              </a:spcAft>
              <a:defRPr sz="2400">
                <a:solidFill>
                  <a:schemeClr val="tx1"/>
                </a:solidFill>
                <a:latin typeface="Times New Roman" charset="0"/>
                <a:ea typeface="ＭＳ Ｐゴシック" charset="0"/>
              </a:defRPr>
            </a:lvl8pPr>
            <a:lvl9pPr marL="4114800" indent="-457200" eaLnBrk="0" fontAlgn="base" hangingPunct="0">
              <a:spcBef>
                <a:spcPct val="0"/>
              </a:spcBef>
              <a:spcAft>
                <a:spcPct val="0"/>
              </a:spcAft>
              <a:defRPr sz="2400">
                <a:solidFill>
                  <a:schemeClr val="tx1"/>
                </a:solidFill>
                <a:latin typeface="Times New Roman" charset="0"/>
                <a:ea typeface="ＭＳ Ｐゴシック" charset="0"/>
              </a:defRPr>
            </a:lvl9pPr>
          </a:lstStyle>
          <a:p>
            <a:pPr>
              <a:defRPr/>
            </a:pPr>
            <a:r>
              <a:rPr lang="en-US" sz="3200" dirty="0">
                <a:latin typeface="+mj-lt"/>
                <a:cs typeface="ＭＳ Ｐゴシック" charset="0"/>
              </a:rPr>
              <a:t>When a host has a packet to transmit:</a:t>
            </a:r>
          </a:p>
          <a:p>
            <a:pPr marL="341313" indent="-341313">
              <a:buFont typeface="+mj-lt"/>
              <a:buAutoNum type="arabicPeriod"/>
              <a:defRPr/>
            </a:pPr>
            <a:r>
              <a:rPr lang="en-US" sz="2800" dirty="0">
                <a:solidFill>
                  <a:srgbClr val="000099"/>
                </a:solidFill>
                <a:latin typeface="+mj-lt"/>
                <a:cs typeface="ＭＳ Ｐゴシック" charset="0"/>
              </a:rPr>
              <a:t>Carrier Sense:</a:t>
            </a:r>
            <a:r>
              <a:rPr lang="en-US" sz="2800" dirty="0">
                <a:latin typeface="+mj-lt"/>
                <a:cs typeface="ＭＳ Ｐゴシック" charset="0"/>
              </a:rPr>
              <a:t>  Check the line is quiet before transmitting.</a:t>
            </a:r>
          </a:p>
          <a:p>
            <a:pPr marL="341313" indent="-341313">
              <a:buFont typeface="+mj-lt"/>
              <a:buAutoNum type="arabicPeriod"/>
              <a:defRPr/>
            </a:pPr>
            <a:r>
              <a:rPr lang="en-US" sz="2800" dirty="0">
                <a:solidFill>
                  <a:srgbClr val="000099"/>
                </a:solidFill>
                <a:latin typeface="+mj-lt"/>
                <a:cs typeface="ＭＳ Ｐゴシック" charset="0"/>
              </a:rPr>
              <a:t>Collision Detection:</a:t>
            </a:r>
            <a:r>
              <a:rPr lang="en-US" sz="2800" dirty="0">
                <a:latin typeface="+mj-lt"/>
                <a:cs typeface="ＭＳ Ｐゴシック" charset="0"/>
              </a:rPr>
              <a:t>  Detect collision as soon as possible. If a collision is detected, stop transmitting; wait a </a:t>
            </a:r>
            <a:r>
              <a:rPr lang="en-US" sz="2800" u="sng" dirty="0">
                <a:solidFill>
                  <a:srgbClr val="000099"/>
                </a:solidFill>
                <a:latin typeface="+mj-lt"/>
                <a:cs typeface="ＭＳ Ｐゴシック" charset="0"/>
              </a:rPr>
              <a:t>random time</a:t>
            </a:r>
            <a:r>
              <a:rPr lang="en-US" sz="2800" dirty="0">
                <a:latin typeface="+mj-lt"/>
                <a:cs typeface="ＭＳ Ｐゴシック" charset="0"/>
              </a:rPr>
              <a:t>, then return to step 1.</a:t>
            </a:r>
          </a:p>
        </p:txBody>
      </p:sp>
      <p:sp>
        <p:nvSpPr>
          <p:cNvPr id="72713" name="Text Box 9"/>
          <p:cNvSpPr txBox="1">
            <a:spLocks noChangeArrowheads="1"/>
          </p:cNvSpPr>
          <p:nvPr/>
        </p:nvSpPr>
        <p:spPr bwMode="auto">
          <a:xfrm>
            <a:off x="8313964" y="6106208"/>
            <a:ext cx="2360198" cy="33855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sz="1600" b="1" dirty="0">
                <a:latin typeface="+mj-lt"/>
                <a:ea typeface="ＭＳ Ｐゴシック" charset="0"/>
                <a:cs typeface="ＭＳ Ｐゴシック" charset="0"/>
              </a:rPr>
              <a:t>binary exponential </a:t>
            </a:r>
            <a:r>
              <a:rPr lang="en-US" sz="1600" b="1" dirty="0" err="1">
                <a:latin typeface="+mj-lt"/>
                <a:ea typeface="ＭＳ Ｐゴシック" charset="0"/>
                <a:cs typeface="ＭＳ Ｐゴシック" charset="0"/>
              </a:rPr>
              <a:t>backoff</a:t>
            </a:r>
            <a:endParaRPr lang="en-US" b="1" dirty="0">
              <a:latin typeface="+mj-lt"/>
              <a:ea typeface="ＭＳ Ｐゴシック" charset="0"/>
              <a:cs typeface="ＭＳ Ｐゴシック" charset="0"/>
            </a:endParaRPr>
          </a:p>
        </p:txBody>
      </p:sp>
      <p:sp>
        <p:nvSpPr>
          <p:cNvPr id="72714" name="Line 10"/>
          <p:cNvSpPr>
            <a:spLocks noChangeShapeType="1"/>
          </p:cNvSpPr>
          <p:nvPr/>
        </p:nvSpPr>
        <p:spPr bwMode="auto">
          <a:xfrm flipV="1">
            <a:off x="9499053" y="5697311"/>
            <a:ext cx="0" cy="3810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mj-lt"/>
              <a:ea typeface="ＭＳ Ｐゴシック" charset="0"/>
              <a:cs typeface="ＭＳ Ｐゴシック" charset="0"/>
            </a:endParaRPr>
          </a:p>
        </p:txBody>
      </p:sp>
      <p:sp>
        <p:nvSpPr>
          <p:cNvPr id="27" name="Line 3"/>
          <p:cNvSpPr>
            <a:spLocks noChangeShapeType="1"/>
          </p:cNvSpPr>
          <p:nvPr/>
        </p:nvSpPr>
        <p:spPr bwMode="auto">
          <a:xfrm>
            <a:off x="2501900" y="2849563"/>
            <a:ext cx="7315200" cy="0"/>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mj-lt"/>
              <a:ea typeface="ＭＳ Ｐゴシック" charset="0"/>
              <a:cs typeface="ＭＳ Ｐゴシック" charset="0"/>
            </a:endParaRPr>
          </a:p>
        </p:txBody>
      </p:sp>
      <p:sp>
        <p:nvSpPr>
          <p:cNvPr id="28" name="Rectangle 11"/>
          <p:cNvSpPr>
            <a:spLocks noChangeArrowheads="1"/>
          </p:cNvSpPr>
          <p:nvPr/>
        </p:nvSpPr>
        <p:spPr bwMode="auto">
          <a:xfrm>
            <a:off x="3263900" y="2697163"/>
            <a:ext cx="304800" cy="304800"/>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mj-lt"/>
              <a:ea typeface="ＭＳ Ｐゴシック" charset="0"/>
              <a:cs typeface="ＭＳ Ｐゴシック" charset="0"/>
            </a:endParaRPr>
          </a:p>
        </p:txBody>
      </p:sp>
      <p:sp>
        <p:nvSpPr>
          <p:cNvPr id="29" name="Line 14"/>
          <p:cNvSpPr>
            <a:spLocks noChangeShapeType="1"/>
          </p:cNvSpPr>
          <p:nvPr/>
        </p:nvSpPr>
        <p:spPr bwMode="auto">
          <a:xfrm flipV="1">
            <a:off x="3416300" y="2316163"/>
            <a:ext cx="0" cy="381000"/>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30" name="Rectangle 40"/>
          <p:cNvSpPr>
            <a:spLocks noChangeArrowheads="1"/>
          </p:cNvSpPr>
          <p:nvPr/>
        </p:nvSpPr>
        <p:spPr bwMode="auto">
          <a:xfrm>
            <a:off x="5053013" y="2697163"/>
            <a:ext cx="304800" cy="304800"/>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mj-lt"/>
              <a:ea typeface="ＭＳ Ｐゴシック" charset="0"/>
              <a:cs typeface="ＭＳ Ｐゴシック" charset="0"/>
            </a:endParaRPr>
          </a:p>
        </p:txBody>
      </p:sp>
      <p:sp>
        <p:nvSpPr>
          <p:cNvPr id="31" name="Line 41"/>
          <p:cNvSpPr>
            <a:spLocks noChangeShapeType="1"/>
          </p:cNvSpPr>
          <p:nvPr/>
        </p:nvSpPr>
        <p:spPr bwMode="auto">
          <a:xfrm flipV="1">
            <a:off x="5205413" y="2316163"/>
            <a:ext cx="0" cy="381000"/>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32" name="Rectangle 44"/>
          <p:cNvSpPr>
            <a:spLocks noChangeArrowheads="1"/>
          </p:cNvSpPr>
          <p:nvPr/>
        </p:nvSpPr>
        <p:spPr bwMode="auto">
          <a:xfrm>
            <a:off x="6842125" y="2697163"/>
            <a:ext cx="304800" cy="304800"/>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mj-lt"/>
              <a:ea typeface="ＭＳ Ｐゴシック" charset="0"/>
              <a:cs typeface="ＭＳ Ｐゴシック" charset="0"/>
            </a:endParaRPr>
          </a:p>
        </p:txBody>
      </p:sp>
      <p:sp>
        <p:nvSpPr>
          <p:cNvPr id="33" name="Line 45"/>
          <p:cNvSpPr>
            <a:spLocks noChangeShapeType="1"/>
          </p:cNvSpPr>
          <p:nvPr/>
        </p:nvSpPr>
        <p:spPr bwMode="auto">
          <a:xfrm flipV="1">
            <a:off x="6994525" y="2316163"/>
            <a:ext cx="0" cy="381000"/>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34" name="Rectangle 48"/>
          <p:cNvSpPr>
            <a:spLocks noChangeArrowheads="1"/>
          </p:cNvSpPr>
          <p:nvPr/>
        </p:nvSpPr>
        <p:spPr bwMode="auto">
          <a:xfrm>
            <a:off x="8631238" y="2697163"/>
            <a:ext cx="304800" cy="304800"/>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mj-lt"/>
              <a:ea typeface="ＭＳ Ｐゴシック" charset="0"/>
              <a:cs typeface="ＭＳ Ｐゴシック" charset="0"/>
            </a:endParaRPr>
          </a:p>
        </p:txBody>
      </p:sp>
      <p:sp>
        <p:nvSpPr>
          <p:cNvPr id="35" name="Line 49"/>
          <p:cNvSpPr>
            <a:spLocks noChangeShapeType="1"/>
          </p:cNvSpPr>
          <p:nvPr/>
        </p:nvSpPr>
        <p:spPr bwMode="auto">
          <a:xfrm flipV="1">
            <a:off x="8783638" y="2316163"/>
            <a:ext cx="0" cy="381000"/>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pic>
        <p:nvPicPr>
          <p:cNvPr id="32783"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2844800" y="1295400"/>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2784"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4633913" y="1306513"/>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2785"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6423025" y="1317625"/>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2786"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8212138" y="1328738"/>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32787"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r>
              <a:rPr lang="en-US" altLang="en-US" sz="1200">
                <a:solidFill>
                  <a:schemeClr val="bg2"/>
                </a:solidFill>
                <a:latin typeface="Calibri" charset="0"/>
              </a:rPr>
              <a:t>CS144, Stanford University</a:t>
            </a:r>
          </a:p>
        </p:txBody>
      </p:sp>
    </p:spTree>
    <p:extLst>
      <p:ext uri="{BB962C8B-B14F-4D97-AF65-F5344CB8AC3E}">
        <p14:creationId xmlns:p14="http://schemas.microsoft.com/office/powerpoint/2010/main" val="29624329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a:xfrm>
            <a:off x="1676400" y="609600"/>
            <a:ext cx="8991600" cy="1143000"/>
          </a:xfrm>
        </p:spPr>
        <p:txBody>
          <a:bodyPr/>
          <a:lstStyle/>
          <a:p>
            <a:r>
              <a:rPr lang="en-US" altLang="en-US">
                <a:latin typeface="Calibri" charset="0"/>
                <a:ea typeface="ＭＳ Ｐゴシック" charset="-128"/>
              </a:rPr>
              <a:t>CSMA/CD Packet size requirement</a:t>
            </a:r>
          </a:p>
        </p:txBody>
      </p:sp>
      <p:sp>
        <p:nvSpPr>
          <p:cNvPr id="36866"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r>
              <a:rPr lang="en-US" altLang="en-US" sz="1200">
                <a:solidFill>
                  <a:schemeClr val="bg2"/>
                </a:solidFill>
                <a:latin typeface="Calibri" charset="0"/>
              </a:rPr>
              <a:t>CS144, Stanford University</a:t>
            </a:r>
          </a:p>
        </p:txBody>
      </p:sp>
      <p:sp>
        <p:nvSpPr>
          <p:cNvPr id="4" name="Line 3"/>
          <p:cNvSpPr>
            <a:spLocks noChangeShapeType="1"/>
          </p:cNvSpPr>
          <p:nvPr/>
        </p:nvSpPr>
        <p:spPr bwMode="auto">
          <a:xfrm>
            <a:off x="2590800" y="3733800"/>
            <a:ext cx="7315200" cy="0"/>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5" name="Rectangle 11"/>
          <p:cNvSpPr>
            <a:spLocks noChangeArrowheads="1"/>
          </p:cNvSpPr>
          <p:nvPr/>
        </p:nvSpPr>
        <p:spPr bwMode="auto">
          <a:xfrm>
            <a:off x="3352800" y="35814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6" name="Line 14"/>
          <p:cNvSpPr>
            <a:spLocks noChangeShapeType="1"/>
          </p:cNvSpPr>
          <p:nvPr/>
        </p:nvSpPr>
        <p:spPr bwMode="auto">
          <a:xfrm flipV="1">
            <a:off x="3505200" y="3200400"/>
            <a:ext cx="0" cy="381000"/>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7" name="Rectangle 40"/>
          <p:cNvSpPr>
            <a:spLocks noChangeArrowheads="1"/>
          </p:cNvSpPr>
          <p:nvPr/>
        </p:nvSpPr>
        <p:spPr bwMode="auto">
          <a:xfrm>
            <a:off x="5141913" y="35814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8" name="Line 41"/>
          <p:cNvSpPr>
            <a:spLocks noChangeShapeType="1"/>
          </p:cNvSpPr>
          <p:nvPr/>
        </p:nvSpPr>
        <p:spPr bwMode="auto">
          <a:xfrm flipV="1">
            <a:off x="5294313" y="3200400"/>
            <a:ext cx="0" cy="381000"/>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9" name="Rectangle 44"/>
          <p:cNvSpPr>
            <a:spLocks noChangeArrowheads="1"/>
          </p:cNvSpPr>
          <p:nvPr/>
        </p:nvSpPr>
        <p:spPr bwMode="auto">
          <a:xfrm>
            <a:off x="6931025" y="35814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0" name="Line 45"/>
          <p:cNvSpPr>
            <a:spLocks noChangeShapeType="1"/>
          </p:cNvSpPr>
          <p:nvPr/>
        </p:nvSpPr>
        <p:spPr bwMode="auto">
          <a:xfrm flipV="1">
            <a:off x="7083425" y="3200400"/>
            <a:ext cx="0" cy="381000"/>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1" name="Rectangle 48"/>
          <p:cNvSpPr>
            <a:spLocks noChangeArrowheads="1"/>
          </p:cNvSpPr>
          <p:nvPr/>
        </p:nvSpPr>
        <p:spPr bwMode="auto">
          <a:xfrm>
            <a:off x="8720138" y="35814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2" name="Line 49"/>
          <p:cNvSpPr>
            <a:spLocks noChangeShapeType="1"/>
          </p:cNvSpPr>
          <p:nvPr/>
        </p:nvSpPr>
        <p:spPr bwMode="auto">
          <a:xfrm flipV="1">
            <a:off x="8872538" y="3200400"/>
            <a:ext cx="0" cy="381000"/>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pic>
        <p:nvPicPr>
          <p:cNvPr id="36876"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2933700" y="2179638"/>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6877"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4722813" y="2190750"/>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6878"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6511925" y="2203450"/>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6879"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8301038" y="2214563"/>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17" name="TextBox 16"/>
          <p:cNvSpPr txBox="1"/>
          <p:nvPr/>
        </p:nvSpPr>
        <p:spPr>
          <a:xfrm>
            <a:off x="3481388" y="2514600"/>
            <a:ext cx="317500" cy="369888"/>
          </a:xfrm>
          <a:prstGeom prst="rect">
            <a:avLst/>
          </a:prstGeom>
          <a:noFill/>
        </p:spPr>
        <p:txBody>
          <a:bodyPr wrap="none">
            <a:spAutoFit/>
          </a:bodyPr>
          <a:lstStyle/>
          <a:p>
            <a:pPr>
              <a:defRPr/>
            </a:pPr>
            <a:r>
              <a:rPr lang="en-US" dirty="0">
                <a:solidFill>
                  <a:schemeClr val="bg1"/>
                </a:solidFill>
                <a:latin typeface="+mj-lt"/>
                <a:ea typeface="ＭＳ Ｐゴシック" charset="0"/>
                <a:cs typeface="ＭＳ Ｐゴシック" charset="0"/>
              </a:rPr>
              <a:t>A</a:t>
            </a:r>
          </a:p>
        </p:txBody>
      </p:sp>
      <p:sp>
        <p:nvSpPr>
          <p:cNvPr id="18" name="TextBox 17"/>
          <p:cNvSpPr txBox="1"/>
          <p:nvPr/>
        </p:nvSpPr>
        <p:spPr>
          <a:xfrm>
            <a:off x="5294313" y="2514600"/>
            <a:ext cx="317500" cy="369888"/>
          </a:xfrm>
          <a:prstGeom prst="rect">
            <a:avLst/>
          </a:prstGeom>
          <a:noFill/>
        </p:spPr>
        <p:txBody>
          <a:bodyPr wrap="none">
            <a:spAutoFit/>
          </a:bodyPr>
          <a:lstStyle/>
          <a:p>
            <a:pPr>
              <a:defRPr/>
            </a:pPr>
            <a:r>
              <a:rPr lang="en-US" dirty="0">
                <a:solidFill>
                  <a:schemeClr val="bg1"/>
                </a:solidFill>
                <a:latin typeface="+mj-lt"/>
                <a:ea typeface="ＭＳ Ｐゴシック" charset="0"/>
                <a:cs typeface="ＭＳ Ｐゴシック" charset="0"/>
              </a:rPr>
              <a:t>B</a:t>
            </a:r>
          </a:p>
        </p:txBody>
      </p:sp>
      <p:sp>
        <p:nvSpPr>
          <p:cNvPr id="19" name="TextBox 18"/>
          <p:cNvSpPr txBox="1"/>
          <p:nvPr/>
        </p:nvSpPr>
        <p:spPr>
          <a:xfrm>
            <a:off x="7107239" y="2514600"/>
            <a:ext cx="319087" cy="369888"/>
          </a:xfrm>
          <a:prstGeom prst="rect">
            <a:avLst/>
          </a:prstGeom>
          <a:noFill/>
        </p:spPr>
        <p:txBody>
          <a:bodyPr wrap="none">
            <a:spAutoFit/>
          </a:bodyPr>
          <a:lstStyle/>
          <a:p>
            <a:pPr>
              <a:defRPr/>
            </a:pPr>
            <a:r>
              <a:rPr lang="en-US" dirty="0">
                <a:solidFill>
                  <a:schemeClr val="bg1"/>
                </a:solidFill>
                <a:latin typeface="+mj-lt"/>
                <a:ea typeface="ＭＳ Ｐゴシック" charset="0"/>
                <a:cs typeface="ＭＳ Ｐゴシック" charset="0"/>
              </a:rPr>
              <a:t>C</a:t>
            </a:r>
          </a:p>
        </p:txBody>
      </p:sp>
      <p:sp>
        <p:nvSpPr>
          <p:cNvPr id="20" name="TextBox 19"/>
          <p:cNvSpPr txBox="1"/>
          <p:nvPr/>
        </p:nvSpPr>
        <p:spPr>
          <a:xfrm>
            <a:off x="8921750" y="2514600"/>
            <a:ext cx="325438" cy="369888"/>
          </a:xfrm>
          <a:prstGeom prst="rect">
            <a:avLst/>
          </a:prstGeom>
          <a:noFill/>
        </p:spPr>
        <p:txBody>
          <a:bodyPr wrap="none">
            <a:spAutoFit/>
          </a:bodyPr>
          <a:lstStyle/>
          <a:p>
            <a:pPr>
              <a:defRPr/>
            </a:pPr>
            <a:r>
              <a:rPr lang="en-US" dirty="0">
                <a:solidFill>
                  <a:schemeClr val="bg1"/>
                </a:solidFill>
                <a:latin typeface="+mj-lt"/>
                <a:ea typeface="ＭＳ Ｐゴシック" charset="0"/>
                <a:cs typeface="ＭＳ Ｐゴシック" charset="0"/>
              </a:rPr>
              <a:t>D</a:t>
            </a:r>
          </a:p>
        </p:txBody>
      </p:sp>
      <p:cxnSp>
        <p:nvCxnSpPr>
          <p:cNvPr id="22" name="Straight Arrow Connector 21"/>
          <p:cNvCxnSpPr/>
          <p:nvPr/>
        </p:nvCxnSpPr>
        <p:spPr bwMode="auto">
          <a:xfrm>
            <a:off x="3481388" y="4114800"/>
            <a:ext cx="5391150" cy="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3" name="Straight Arrow Connector 22"/>
          <p:cNvCxnSpPr/>
          <p:nvPr/>
        </p:nvCxnSpPr>
        <p:spPr bwMode="auto">
          <a:xfrm>
            <a:off x="3505200" y="4267200"/>
            <a:ext cx="5391150" cy="0"/>
          </a:xfrm>
          <a:prstGeom prst="straightConnector1">
            <a:avLst/>
          </a:prstGeom>
          <a:solidFill>
            <a:schemeClr val="accent1"/>
          </a:solidFill>
          <a:ln w="9525" cap="flat" cmpd="sng" algn="ctr">
            <a:solidFill>
              <a:schemeClr val="tx1"/>
            </a:solidFill>
            <a:prstDash val="solid"/>
            <a:round/>
            <a:headEnd type="arrow" w="med" len="med"/>
            <a:tailEnd type="non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4" name="TextBox 23"/>
          <p:cNvSpPr txBox="1"/>
          <p:nvPr/>
        </p:nvSpPr>
        <p:spPr>
          <a:xfrm>
            <a:off x="5943601" y="3744914"/>
            <a:ext cx="593432" cy="461665"/>
          </a:xfrm>
          <a:prstGeom prst="rect">
            <a:avLst/>
          </a:prstGeom>
          <a:noFill/>
        </p:spPr>
        <p:txBody>
          <a:bodyPr wrap="none">
            <a:spAutoFit/>
          </a:bodyPr>
          <a:lstStyle/>
          <a:p>
            <a:pPr>
              <a:defRPr/>
            </a:pPr>
            <a:r>
              <a:rPr lang="en-US" sz="2400" i="1" dirty="0" err="1">
                <a:latin typeface="Times New Roman" panose="02020603050405020304" pitchFamily="18" charset="0"/>
                <a:ea typeface="ＭＳ Ｐゴシック" charset="0"/>
                <a:cs typeface="Times New Roman" panose="02020603050405020304" pitchFamily="18" charset="0"/>
              </a:rPr>
              <a:t>L/c</a:t>
            </a:r>
            <a:endParaRPr lang="en-US" sz="2400" i="1" dirty="0">
              <a:latin typeface="Times New Roman" panose="02020603050405020304" pitchFamily="18" charset="0"/>
              <a:ea typeface="ＭＳ Ｐゴシック" charset="0"/>
              <a:cs typeface="Times New Roman" panose="02020603050405020304" pitchFamily="18" charset="0"/>
            </a:endParaRPr>
          </a:p>
        </p:txBody>
      </p:sp>
      <p:sp>
        <p:nvSpPr>
          <p:cNvPr id="2" name="TextBox 1"/>
          <p:cNvSpPr txBox="1"/>
          <p:nvPr/>
        </p:nvSpPr>
        <p:spPr>
          <a:xfrm>
            <a:off x="3200400" y="5105400"/>
            <a:ext cx="184150" cy="369888"/>
          </a:xfrm>
          <a:prstGeom prst="rect">
            <a:avLst/>
          </a:prstGeom>
          <a:noFill/>
        </p:spPr>
        <p:txBody>
          <a:bodyPr wrap="none">
            <a:spAutoFit/>
          </a:bodyPr>
          <a:lstStyle/>
          <a:p>
            <a:pPr>
              <a:defRPr/>
            </a:pPr>
            <a:endParaRPr lang="en-US" dirty="0">
              <a:latin typeface="+mj-lt"/>
              <a:ea typeface="ＭＳ Ｐゴシック" charset="0"/>
              <a:cs typeface="ＭＳ Ｐゴシック" charset="0"/>
            </a:endParaRPr>
          </a:p>
        </p:txBody>
      </p:sp>
      <p:sp>
        <p:nvSpPr>
          <p:cNvPr id="25" name="Rectangle 13">
            <a:extLst>
              <a:ext uri="{FF2B5EF4-FFF2-40B4-BE49-F238E27FC236}">
                <a16:creationId xmlns:a16="http://schemas.microsoft.com/office/drawing/2014/main" id="{B5A4D1E0-ADE7-4042-85E4-D95722531405}"/>
              </a:ext>
            </a:extLst>
          </p:cNvPr>
          <p:cNvSpPr>
            <a:spLocks noChangeArrowheads="1"/>
          </p:cNvSpPr>
          <p:nvPr/>
        </p:nvSpPr>
        <p:spPr bwMode="auto">
          <a:xfrm>
            <a:off x="3443070" y="4537347"/>
            <a:ext cx="5354311" cy="427037"/>
          </a:xfrm>
          <a:prstGeom prst="rect">
            <a:avLst/>
          </a:prstGeom>
          <a:solidFill>
            <a:schemeClr val="accent1">
              <a:lumMod val="20000"/>
              <a:lumOff val="80000"/>
            </a:schemeClr>
          </a:solidFill>
          <a:ln w="9525">
            <a:solidFill>
              <a:schemeClr val="tx1"/>
            </a:solidFill>
            <a:round/>
            <a:headEnd/>
            <a:tailEnd/>
          </a:ln>
        </p:spPr>
        <p:txBody>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endParaRPr lang="en-US" altLang="en-US"/>
          </a:p>
        </p:txBody>
      </p:sp>
      <p:cxnSp>
        <p:nvCxnSpPr>
          <p:cNvPr id="14" name="Straight Connector 13">
            <a:extLst>
              <a:ext uri="{FF2B5EF4-FFF2-40B4-BE49-F238E27FC236}">
                <a16:creationId xmlns:a16="http://schemas.microsoft.com/office/drawing/2014/main" id="{CD67C2A1-8FF4-8B45-8583-D9AC1EB78B2B}"/>
              </a:ext>
            </a:extLst>
          </p:cNvPr>
          <p:cNvCxnSpPr>
            <a:stCxn id="11" idx="2"/>
          </p:cNvCxnSpPr>
          <p:nvPr/>
        </p:nvCxnSpPr>
        <p:spPr>
          <a:xfrm flipH="1">
            <a:off x="8872537" y="3886200"/>
            <a:ext cx="1" cy="1828801"/>
          </a:xfrm>
          <a:prstGeom prst="line">
            <a:avLst/>
          </a:prstGeom>
          <a:ln>
            <a:solidFill>
              <a:schemeClr val="accent2">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sp>
        <p:nvSpPr>
          <p:cNvPr id="30" name="Rectangle 13">
            <a:extLst>
              <a:ext uri="{FF2B5EF4-FFF2-40B4-BE49-F238E27FC236}">
                <a16:creationId xmlns:a16="http://schemas.microsoft.com/office/drawing/2014/main" id="{16CB45B2-1D15-3143-A388-238F13207734}"/>
              </a:ext>
            </a:extLst>
          </p:cNvPr>
          <p:cNvSpPr>
            <a:spLocks noChangeArrowheads="1"/>
          </p:cNvSpPr>
          <p:nvPr/>
        </p:nvSpPr>
        <p:spPr bwMode="auto">
          <a:xfrm>
            <a:off x="3443070" y="5027750"/>
            <a:ext cx="5354311" cy="427037"/>
          </a:xfrm>
          <a:prstGeom prst="rect">
            <a:avLst/>
          </a:prstGeom>
          <a:solidFill>
            <a:schemeClr val="accent2">
              <a:lumMod val="60000"/>
              <a:lumOff val="40000"/>
            </a:schemeClr>
          </a:solidFill>
          <a:ln w="9525">
            <a:solidFill>
              <a:schemeClr val="tx1"/>
            </a:solidFill>
            <a:round/>
            <a:headEnd/>
            <a:tailEnd/>
          </a:ln>
        </p:spPr>
        <p:txBody>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r>
              <a:rPr lang="en-US" altLang="en-US" dirty="0"/>
              <a:t> </a:t>
            </a:r>
          </a:p>
        </p:txBody>
      </p:sp>
      <p:sp>
        <p:nvSpPr>
          <p:cNvPr id="31" name="Rectangle 13">
            <a:extLst>
              <a:ext uri="{FF2B5EF4-FFF2-40B4-BE49-F238E27FC236}">
                <a16:creationId xmlns:a16="http://schemas.microsoft.com/office/drawing/2014/main" id="{D1E9CE67-B04C-1D49-BEBA-955B5B90A4BB}"/>
              </a:ext>
            </a:extLst>
          </p:cNvPr>
          <p:cNvSpPr>
            <a:spLocks noChangeArrowheads="1"/>
          </p:cNvSpPr>
          <p:nvPr/>
        </p:nvSpPr>
        <p:spPr bwMode="auto">
          <a:xfrm>
            <a:off x="8794187" y="5027749"/>
            <a:ext cx="78350" cy="427037"/>
          </a:xfrm>
          <a:prstGeom prst="rect">
            <a:avLst/>
          </a:prstGeom>
          <a:solidFill>
            <a:schemeClr val="accent2">
              <a:lumMod val="60000"/>
              <a:lumOff val="40000"/>
            </a:schemeClr>
          </a:solidFill>
          <a:ln w="9525">
            <a:solidFill>
              <a:schemeClr val="tx1"/>
            </a:solidFill>
            <a:round/>
            <a:headEnd/>
            <a:tailEnd/>
          </a:ln>
        </p:spPr>
        <p:txBody>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r>
              <a:rPr lang="en-US" altLang="en-US" dirty="0"/>
              <a:t> </a:t>
            </a:r>
          </a:p>
        </p:txBody>
      </p:sp>
      <p:sp>
        <p:nvSpPr>
          <p:cNvPr id="32" name="Rectangle 13">
            <a:extLst>
              <a:ext uri="{FF2B5EF4-FFF2-40B4-BE49-F238E27FC236}">
                <a16:creationId xmlns:a16="http://schemas.microsoft.com/office/drawing/2014/main" id="{EDD06DC0-A018-3F4A-9B0F-05BFC7F6DDB8}"/>
              </a:ext>
            </a:extLst>
          </p:cNvPr>
          <p:cNvSpPr>
            <a:spLocks noChangeArrowheads="1"/>
          </p:cNvSpPr>
          <p:nvPr/>
        </p:nvSpPr>
        <p:spPr bwMode="auto">
          <a:xfrm>
            <a:off x="8794187" y="4541850"/>
            <a:ext cx="78350" cy="427037"/>
          </a:xfrm>
          <a:prstGeom prst="rect">
            <a:avLst/>
          </a:prstGeom>
          <a:solidFill>
            <a:schemeClr val="accent1">
              <a:lumMod val="20000"/>
              <a:lumOff val="80000"/>
            </a:schemeClr>
          </a:solidFill>
          <a:ln w="9525">
            <a:solidFill>
              <a:schemeClr val="tx1"/>
            </a:solidFill>
            <a:round/>
            <a:headEnd/>
            <a:tailEnd/>
          </a:ln>
        </p:spPr>
        <p:txBody>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endParaRPr lang="en-US" altLang="en-US"/>
          </a:p>
        </p:txBody>
      </p:sp>
      <p:sp>
        <p:nvSpPr>
          <p:cNvPr id="15" name="TextBox 14">
            <a:extLst>
              <a:ext uri="{FF2B5EF4-FFF2-40B4-BE49-F238E27FC236}">
                <a16:creationId xmlns:a16="http://schemas.microsoft.com/office/drawing/2014/main" id="{C9C7EB3E-A981-BA4C-89B1-E42E15E01D3F}"/>
              </a:ext>
            </a:extLst>
          </p:cNvPr>
          <p:cNvSpPr txBox="1"/>
          <p:nvPr/>
        </p:nvSpPr>
        <p:spPr>
          <a:xfrm>
            <a:off x="2933700" y="4232886"/>
            <a:ext cx="987771" cy="369332"/>
          </a:xfrm>
          <a:prstGeom prst="rect">
            <a:avLst/>
          </a:prstGeom>
          <a:noFill/>
        </p:spPr>
        <p:txBody>
          <a:bodyPr wrap="none" rtlCol="0">
            <a:spAutoFit/>
          </a:bodyPr>
          <a:lstStyle/>
          <a:p>
            <a:r>
              <a:rPr lang="en-US" dirty="0"/>
              <a:t>Time = 0</a:t>
            </a:r>
          </a:p>
        </p:txBody>
      </p:sp>
      <p:sp>
        <p:nvSpPr>
          <p:cNvPr id="34" name="TextBox 33">
            <a:extLst>
              <a:ext uri="{FF2B5EF4-FFF2-40B4-BE49-F238E27FC236}">
                <a16:creationId xmlns:a16="http://schemas.microsoft.com/office/drawing/2014/main" id="{4F923E1B-1EE1-F549-B3C3-87C5C147E5B0}"/>
              </a:ext>
            </a:extLst>
          </p:cNvPr>
          <p:cNvSpPr txBox="1"/>
          <p:nvPr/>
        </p:nvSpPr>
        <p:spPr>
          <a:xfrm>
            <a:off x="7384198" y="4217608"/>
            <a:ext cx="1473480" cy="369332"/>
          </a:xfrm>
          <a:prstGeom prst="rect">
            <a:avLst/>
          </a:prstGeom>
          <a:noFill/>
        </p:spPr>
        <p:txBody>
          <a:bodyPr wrap="none" rtlCol="0">
            <a:spAutoFit/>
          </a:bodyPr>
          <a:lstStyle/>
          <a:p>
            <a:r>
              <a:rPr lang="en-US" dirty="0"/>
              <a:t>Time = </a:t>
            </a:r>
            <a:r>
              <a:rPr lang="en-US" i="1" dirty="0" err="1">
                <a:latin typeface="Times New Roman" panose="02020603050405020304" pitchFamily="18" charset="0"/>
                <a:cs typeface="Times New Roman" panose="02020603050405020304" pitchFamily="18" charset="0"/>
              </a:rPr>
              <a:t>L/c</a:t>
            </a:r>
            <a:r>
              <a:rPr lang="en-US" dirty="0">
                <a:latin typeface="Times New Roman" panose="02020603050405020304" pitchFamily="18" charset="0"/>
                <a:cs typeface="Times New Roman" panose="02020603050405020304" pitchFamily="18" charset="0"/>
              </a:rPr>
              <a:t> - </a:t>
            </a:r>
            <a:r>
              <a:rPr lang="en-US" dirty="0">
                <a:latin typeface="Symbol" pitchFamily="2" charset="2"/>
                <a:cs typeface="Times New Roman" panose="02020603050405020304" pitchFamily="18" charset="0"/>
              </a:rPr>
              <a:t>e</a:t>
            </a:r>
          </a:p>
        </p:txBody>
      </p:sp>
      <p:sp>
        <p:nvSpPr>
          <p:cNvPr id="35" name="TextBox 34">
            <a:extLst>
              <a:ext uri="{FF2B5EF4-FFF2-40B4-BE49-F238E27FC236}">
                <a16:creationId xmlns:a16="http://schemas.microsoft.com/office/drawing/2014/main" id="{72C17C7B-9FB9-0D4E-805A-C5D6C00BF905}"/>
              </a:ext>
            </a:extLst>
          </p:cNvPr>
          <p:cNvSpPr txBox="1"/>
          <p:nvPr/>
        </p:nvSpPr>
        <p:spPr>
          <a:xfrm>
            <a:off x="8872537" y="4496356"/>
            <a:ext cx="1165704" cy="369332"/>
          </a:xfrm>
          <a:prstGeom prst="rect">
            <a:avLst/>
          </a:prstGeom>
          <a:noFill/>
        </p:spPr>
        <p:txBody>
          <a:bodyPr wrap="none" rtlCol="0">
            <a:spAutoFit/>
          </a:bodyPr>
          <a:lstStyle/>
          <a:p>
            <a:r>
              <a:rPr lang="en-US" dirty="0"/>
              <a:t>Time = </a:t>
            </a:r>
            <a:r>
              <a:rPr lang="en-US" i="1" dirty="0" err="1">
                <a:latin typeface="Times New Roman" panose="02020603050405020304" pitchFamily="18" charset="0"/>
                <a:cs typeface="Times New Roman" panose="02020603050405020304" pitchFamily="18" charset="0"/>
              </a:rPr>
              <a:t>L/c</a:t>
            </a:r>
            <a:endParaRPr lang="en-US" dirty="0">
              <a:latin typeface="Symbol" pitchFamily="2" charset="2"/>
              <a:cs typeface="Times New Roman" panose="02020603050405020304" pitchFamily="18" charset="0"/>
            </a:endParaRPr>
          </a:p>
        </p:txBody>
      </p:sp>
      <p:sp>
        <p:nvSpPr>
          <p:cNvPr id="36" name="TextBox 35">
            <a:extLst>
              <a:ext uri="{FF2B5EF4-FFF2-40B4-BE49-F238E27FC236}">
                <a16:creationId xmlns:a16="http://schemas.microsoft.com/office/drawing/2014/main" id="{47E28C81-2D78-8443-B96A-A44566B59A4D}"/>
              </a:ext>
            </a:extLst>
          </p:cNvPr>
          <p:cNvSpPr txBox="1"/>
          <p:nvPr/>
        </p:nvSpPr>
        <p:spPr>
          <a:xfrm>
            <a:off x="2933700" y="5507603"/>
            <a:ext cx="1282723" cy="369332"/>
          </a:xfrm>
          <a:prstGeom prst="rect">
            <a:avLst/>
          </a:prstGeom>
          <a:noFill/>
        </p:spPr>
        <p:txBody>
          <a:bodyPr wrap="none" rtlCol="0">
            <a:spAutoFit/>
          </a:bodyPr>
          <a:lstStyle/>
          <a:p>
            <a:r>
              <a:rPr lang="en-US" dirty="0"/>
              <a:t>Time = 2</a:t>
            </a:r>
            <a:r>
              <a:rPr lang="en-US" i="1" dirty="0">
                <a:latin typeface="Times New Roman" panose="02020603050405020304" pitchFamily="18" charset="0"/>
                <a:cs typeface="Times New Roman" panose="02020603050405020304" pitchFamily="18" charset="0"/>
              </a:rPr>
              <a:t>L/c</a:t>
            </a:r>
            <a:endParaRPr lang="en-US" dirty="0">
              <a:latin typeface="Symbol" pitchFamily="2" charset="2"/>
              <a:cs typeface="Times New Roman" panose="02020603050405020304" pitchFamily="18" charset="0"/>
            </a:endParaRPr>
          </a:p>
        </p:txBody>
      </p:sp>
      <p:sp>
        <p:nvSpPr>
          <p:cNvPr id="16" name="TextBox 15">
            <a:extLst>
              <a:ext uri="{FF2B5EF4-FFF2-40B4-BE49-F238E27FC236}">
                <a16:creationId xmlns:a16="http://schemas.microsoft.com/office/drawing/2014/main" id="{6D260B63-207F-214E-B4F5-CCAFD37BAC39}"/>
              </a:ext>
            </a:extLst>
          </p:cNvPr>
          <p:cNvSpPr txBox="1"/>
          <p:nvPr/>
        </p:nvSpPr>
        <p:spPr>
          <a:xfrm>
            <a:off x="2949602" y="5709977"/>
            <a:ext cx="3122971" cy="338554"/>
          </a:xfrm>
          <a:prstGeom prst="rect">
            <a:avLst/>
          </a:prstGeom>
          <a:noFill/>
        </p:spPr>
        <p:txBody>
          <a:bodyPr wrap="none" rtlCol="0">
            <a:spAutoFit/>
          </a:bodyPr>
          <a:lstStyle/>
          <a:p>
            <a:r>
              <a:rPr lang="en-US" sz="1600" dirty="0">
                <a:solidFill>
                  <a:schemeClr val="accent1"/>
                </a:solidFill>
              </a:rPr>
              <a:t>First time “A” knows about collision</a:t>
            </a:r>
          </a:p>
        </p:txBody>
      </p:sp>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363B2D38-E1C0-DE47-9D47-3FD9233C15AC}"/>
                  </a:ext>
                </a:extLst>
              </p:cNvPr>
              <p:cNvSpPr txBox="1"/>
              <p:nvPr/>
            </p:nvSpPr>
            <p:spPr>
              <a:xfrm>
                <a:off x="2933700" y="6000825"/>
                <a:ext cx="7288021" cy="775597"/>
              </a:xfrm>
              <a:prstGeom prst="rect">
                <a:avLst/>
              </a:prstGeom>
              <a:noFill/>
            </p:spPr>
            <p:txBody>
              <a:bodyPr wrap="none" rtlCol="0">
                <a:spAutoFit/>
              </a:bodyPr>
              <a:lstStyle/>
              <a:p>
                <a:r>
                  <a:rPr lang="en-US" sz="1600" dirty="0"/>
                  <a:t>Therefore, “A” is guaranteed to know about the collision while it is still transmitting if:</a:t>
                </a:r>
              </a:p>
              <a:p>
                <a14:m>
                  <m:oMath xmlns:m="http://schemas.openxmlformats.org/officeDocument/2006/math">
                    <m:r>
                      <a:rPr lang="en-US" sz="2000" b="0" i="1" smtClean="0">
                        <a:latin typeface="Cambria Math" panose="02040503050406030204" pitchFamily="18" charset="0"/>
                      </a:rPr>
                      <m:t>            </m:t>
                    </m:r>
                    <m:f>
                      <m:fPr>
                        <m:ctrlPr>
                          <a:rPr lang="en-US" sz="2000" i="1" smtClean="0">
                            <a:latin typeface="Cambria Math" panose="02040503050406030204" pitchFamily="18" charset="0"/>
                          </a:rPr>
                        </m:ctrlPr>
                      </m:fPr>
                      <m:num>
                        <m:r>
                          <a:rPr lang="en-US" sz="2000" b="0" i="1" smtClean="0">
                            <a:latin typeface="Cambria Math" panose="02040503050406030204" pitchFamily="18" charset="0"/>
                          </a:rPr>
                          <m:t>𝑃</m:t>
                        </m:r>
                      </m:num>
                      <m:den>
                        <m:r>
                          <a:rPr lang="en-US" sz="2000" b="0" i="1" smtClean="0">
                            <a:latin typeface="Cambria Math" panose="02040503050406030204" pitchFamily="18" charset="0"/>
                          </a:rPr>
                          <m:t>𝑅</m:t>
                        </m:r>
                      </m:den>
                    </m:f>
                    <m:r>
                      <a:rPr lang="en-US" sz="2000" i="1" smtClean="0">
                        <a:latin typeface="Cambria Math" panose="02040503050406030204" pitchFamily="18" charset="0"/>
                        <a:ea typeface="Cambria Math" panose="02040503050406030204" pitchFamily="18" charset="0"/>
                      </a:rPr>
                      <m:t>&gt;</m:t>
                    </m:r>
                    <m:f>
                      <m:fPr>
                        <m:ctrlPr>
                          <a:rPr lang="en-US" sz="2000" i="1" smtClean="0">
                            <a:latin typeface="Cambria Math" panose="02040503050406030204" pitchFamily="18" charset="0"/>
                            <a:ea typeface="Cambria Math" panose="02040503050406030204" pitchFamily="18" charset="0"/>
                          </a:rPr>
                        </m:ctrlPr>
                      </m:fPr>
                      <m:num>
                        <m:r>
                          <a:rPr lang="en-US" sz="2000" b="0" i="1" smtClean="0">
                            <a:latin typeface="Cambria Math" panose="02040503050406030204" pitchFamily="18" charset="0"/>
                            <a:ea typeface="Cambria Math" panose="02040503050406030204" pitchFamily="18" charset="0"/>
                          </a:rPr>
                          <m:t>2</m:t>
                        </m:r>
                        <m:r>
                          <a:rPr lang="en-US" sz="2000" b="0" i="1" smtClean="0">
                            <a:latin typeface="Cambria Math" panose="02040503050406030204" pitchFamily="18" charset="0"/>
                            <a:ea typeface="Cambria Math" panose="02040503050406030204" pitchFamily="18" charset="0"/>
                          </a:rPr>
                          <m:t>𝐿</m:t>
                        </m:r>
                      </m:num>
                      <m:den>
                        <m:r>
                          <a:rPr lang="en-US" sz="2000" b="0" i="1" smtClean="0">
                            <a:latin typeface="Cambria Math" panose="02040503050406030204" pitchFamily="18" charset="0"/>
                            <a:ea typeface="Cambria Math" panose="02040503050406030204" pitchFamily="18" charset="0"/>
                          </a:rPr>
                          <m:t>𝑐</m:t>
                        </m:r>
                      </m:den>
                    </m:f>
                  </m:oMath>
                </a14:m>
                <a:r>
                  <a:rPr lang="en-US" sz="1600" dirty="0"/>
                  <a:t> </a:t>
                </a:r>
              </a:p>
            </p:txBody>
          </p:sp>
        </mc:Choice>
        <mc:Fallback xmlns="">
          <p:sp>
            <p:nvSpPr>
              <p:cNvPr id="21" name="TextBox 20">
                <a:extLst>
                  <a:ext uri="{FF2B5EF4-FFF2-40B4-BE49-F238E27FC236}">
                    <a16:creationId xmlns:a16="http://schemas.microsoft.com/office/drawing/2014/main" id="{363B2D38-E1C0-DE47-9D47-3FD9233C15AC}"/>
                  </a:ext>
                </a:extLst>
              </p:cNvPr>
              <p:cNvSpPr txBox="1">
                <a:spLocks noRot="1" noChangeAspect="1" noMove="1" noResize="1" noEditPoints="1" noAdjustHandles="1" noChangeArrowheads="1" noChangeShapeType="1" noTextEdit="1"/>
              </p:cNvSpPr>
              <p:nvPr/>
            </p:nvSpPr>
            <p:spPr>
              <a:xfrm>
                <a:off x="2933700" y="6000825"/>
                <a:ext cx="7288021" cy="775597"/>
              </a:xfrm>
              <a:prstGeom prst="rect">
                <a:avLst/>
              </a:prstGeom>
              <a:blipFill>
                <a:blip r:embed="rId4"/>
                <a:stretch>
                  <a:fillRect l="-348" t="-3226"/>
                </a:stretch>
              </a:blipFill>
            </p:spPr>
            <p:txBody>
              <a:bodyPr/>
              <a:lstStyle/>
              <a:p>
                <a:r>
                  <a:rPr lang="en-US">
                    <a:noFill/>
                  </a:rPr>
                  <a:t> </a:t>
                </a:r>
              </a:p>
            </p:txBody>
          </p:sp>
        </mc:Fallback>
      </mc:AlternateContent>
    </p:spTree>
    <p:extLst>
      <p:ext uri="{BB962C8B-B14F-4D97-AF65-F5344CB8AC3E}">
        <p14:creationId xmlns:p14="http://schemas.microsoft.com/office/powerpoint/2010/main" val="2607730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20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4"/>
                                        </p:tgtEl>
                                        <p:attrNameLst>
                                          <p:attrName>style.visibility</p:attrName>
                                        </p:attrNameLst>
                                      </p:cBhvr>
                                      <p:to>
                                        <p:strVal val="visible"/>
                                      </p:to>
                                    </p:set>
                                  </p:childTnLst>
                                </p:cTn>
                              </p:par>
                              <p:par>
                                <p:cTn id="12" presetID="1" presetClass="exit" presetSubtype="0" fill="hold" grpId="0" nodeType="withEffect">
                                  <p:stCondLst>
                                    <p:cond delay="0"/>
                                  </p:stCondLst>
                                  <p:childTnLst>
                                    <p:set>
                                      <p:cBhvr>
                                        <p:cTn id="13" dur="1" fill="hold">
                                          <p:stCondLst>
                                            <p:cond delay="0"/>
                                          </p:stCondLst>
                                        </p:cTn>
                                        <p:tgtEl>
                                          <p:spTgt spid="15"/>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wipe(left)">
                                      <p:cBhvr>
                                        <p:cTn id="18" dur="500"/>
                                        <p:tgtEl>
                                          <p:spTgt spid="32"/>
                                        </p:tgtEl>
                                      </p:cBhvr>
                                    </p:animEffect>
                                  </p:childTnLst>
                                </p:cTn>
                              </p:par>
                            </p:childTnLst>
                          </p:cTn>
                        </p:par>
                        <p:par>
                          <p:cTn id="19" fill="hold">
                            <p:stCondLst>
                              <p:cond delay="500"/>
                            </p:stCondLst>
                            <p:childTnLst>
                              <p:par>
                                <p:cTn id="20" presetID="1" presetClass="entr" presetSubtype="0" fill="hold" grpId="0" nodeType="afterEffect">
                                  <p:stCondLst>
                                    <p:cond delay="0"/>
                                  </p:stCondLst>
                                  <p:childTnLst>
                                    <p:set>
                                      <p:cBhvr>
                                        <p:cTn id="21" dur="1" fill="hold">
                                          <p:stCondLst>
                                            <p:cond delay="0"/>
                                          </p:stCondLst>
                                        </p:cTn>
                                        <p:tgtEl>
                                          <p:spTgt spid="35"/>
                                        </p:tgtEl>
                                        <p:attrNameLst>
                                          <p:attrName>style.visibility</p:attrName>
                                        </p:attrNameLst>
                                      </p:cBhvr>
                                      <p:to>
                                        <p:strVal val="visible"/>
                                      </p:to>
                                    </p:set>
                                  </p:childTnLst>
                                </p:cTn>
                              </p:par>
                              <p:par>
                                <p:cTn id="22" presetID="22" presetClass="entr" presetSubtype="2" fill="hold" grpId="1" nodeType="with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wipe(right)">
                                      <p:cBhvr>
                                        <p:cTn id="24" dur="500"/>
                                        <p:tgtEl>
                                          <p:spTgt spid="31"/>
                                        </p:tgtEl>
                                      </p:cBhvr>
                                    </p:animEffect>
                                  </p:childTnLst>
                                </p:cTn>
                              </p:par>
                              <p:par>
                                <p:cTn id="25" presetID="1" presetClass="exit" presetSubtype="0" fill="hold" grpId="1" nodeType="withEffect">
                                  <p:stCondLst>
                                    <p:cond delay="0"/>
                                  </p:stCondLst>
                                  <p:childTnLst>
                                    <p:set>
                                      <p:cBhvr>
                                        <p:cTn id="26" dur="1" fill="hold">
                                          <p:stCondLst>
                                            <p:cond delay="0"/>
                                          </p:stCondLst>
                                        </p:cTn>
                                        <p:tgtEl>
                                          <p:spTgt spid="34"/>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2" fill="hold" grpId="1" nodeType="click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wipe(right)">
                                      <p:cBhvr>
                                        <p:cTn id="31" dur="2000"/>
                                        <p:tgtEl>
                                          <p:spTgt spid="30"/>
                                        </p:tgtEl>
                                      </p:cBhvr>
                                    </p:animEffect>
                                  </p:childTnLst>
                                </p:cTn>
                              </p:par>
                            </p:childTnLst>
                          </p:cTn>
                        </p:par>
                        <p:par>
                          <p:cTn id="32" fill="hold">
                            <p:stCondLst>
                              <p:cond delay="2000"/>
                            </p:stCondLst>
                            <p:childTnLst>
                              <p:par>
                                <p:cTn id="33" presetID="1" presetClass="entr" presetSubtype="0" fill="hold" grpId="0" nodeType="afterEffect">
                                  <p:stCondLst>
                                    <p:cond delay="0"/>
                                  </p:stCondLst>
                                  <p:childTnLst>
                                    <p:set>
                                      <p:cBhvr>
                                        <p:cTn id="34" dur="1" fill="hold">
                                          <p:stCondLst>
                                            <p:cond delay="0"/>
                                          </p:stCondLst>
                                        </p:cTn>
                                        <p:tgtEl>
                                          <p:spTgt spid="36"/>
                                        </p:tgtEl>
                                        <p:attrNameLst>
                                          <p:attrName>style.visibility</p:attrName>
                                        </p:attrNameLst>
                                      </p:cBhvr>
                                      <p:to>
                                        <p:strVal val="visible"/>
                                      </p:to>
                                    </p:set>
                                  </p:childTnLst>
                                </p:cTn>
                              </p:par>
                              <p:par>
                                <p:cTn id="35" presetID="1" presetClass="exit" presetSubtype="0" fill="hold" grpId="1" nodeType="withEffect">
                                  <p:stCondLst>
                                    <p:cond delay="0"/>
                                  </p:stCondLst>
                                  <p:childTnLst>
                                    <p:set>
                                      <p:cBhvr>
                                        <p:cTn id="36" dur="1" fill="hold">
                                          <p:stCondLst>
                                            <p:cond delay="0"/>
                                          </p:stCondLst>
                                        </p:cTn>
                                        <p:tgtEl>
                                          <p:spTgt spid="35"/>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0" grpId="1" animBg="1"/>
      <p:bldP spid="31" grpId="1" animBg="1"/>
      <p:bldP spid="32" grpId="0" animBg="1"/>
      <p:bldP spid="15" grpId="0"/>
      <p:bldP spid="34" grpId="0"/>
      <p:bldP spid="34" grpId="1"/>
      <p:bldP spid="35" grpId="0"/>
      <p:bldP spid="35" grpId="1"/>
      <p:bldP spid="36" grpId="0"/>
      <p:bldP spid="1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p:cNvSpPr>
            <a:spLocks noGrp="1"/>
          </p:cNvSpPr>
          <p:nvPr>
            <p:ph type="title"/>
          </p:nvPr>
        </p:nvSpPr>
        <p:spPr>
          <a:xfrm>
            <a:off x="1676400" y="609600"/>
            <a:ext cx="8991600" cy="1143000"/>
          </a:xfrm>
        </p:spPr>
        <p:txBody>
          <a:bodyPr>
            <a:normAutofit/>
          </a:bodyPr>
          <a:lstStyle/>
          <a:p>
            <a:r>
              <a:rPr lang="en-US" altLang="en-US" dirty="0">
                <a:latin typeface="Calibri" charset="0"/>
                <a:ea typeface="ＭＳ Ｐゴシック" charset="-128"/>
              </a:rPr>
              <a:t>CSMA/CD Min packet size requirement</a:t>
            </a:r>
          </a:p>
        </p:txBody>
      </p:sp>
      <p:sp>
        <p:nvSpPr>
          <p:cNvPr id="38914"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r>
              <a:rPr lang="en-US" altLang="en-US" sz="1200">
                <a:solidFill>
                  <a:schemeClr val="bg2"/>
                </a:solidFill>
                <a:latin typeface="Calibri" charset="0"/>
              </a:rPr>
              <a:t>CS144, Stanford University</a:t>
            </a:r>
          </a:p>
        </p:txBody>
      </p:sp>
      <p:sp>
        <p:nvSpPr>
          <p:cNvPr id="4" name="Line 3"/>
          <p:cNvSpPr>
            <a:spLocks noChangeShapeType="1"/>
          </p:cNvSpPr>
          <p:nvPr/>
        </p:nvSpPr>
        <p:spPr bwMode="auto">
          <a:xfrm>
            <a:off x="2590800" y="3733800"/>
            <a:ext cx="7315200" cy="0"/>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5" name="Rectangle 11"/>
          <p:cNvSpPr>
            <a:spLocks noChangeArrowheads="1"/>
          </p:cNvSpPr>
          <p:nvPr/>
        </p:nvSpPr>
        <p:spPr bwMode="auto">
          <a:xfrm>
            <a:off x="3352800" y="35814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6" name="Line 14"/>
          <p:cNvSpPr>
            <a:spLocks noChangeShapeType="1"/>
          </p:cNvSpPr>
          <p:nvPr/>
        </p:nvSpPr>
        <p:spPr bwMode="auto">
          <a:xfrm flipV="1">
            <a:off x="3505200" y="3200400"/>
            <a:ext cx="0" cy="381000"/>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7" name="Rectangle 40"/>
          <p:cNvSpPr>
            <a:spLocks noChangeArrowheads="1"/>
          </p:cNvSpPr>
          <p:nvPr/>
        </p:nvSpPr>
        <p:spPr bwMode="auto">
          <a:xfrm>
            <a:off x="5141913" y="35814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8" name="Line 41"/>
          <p:cNvSpPr>
            <a:spLocks noChangeShapeType="1"/>
          </p:cNvSpPr>
          <p:nvPr/>
        </p:nvSpPr>
        <p:spPr bwMode="auto">
          <a:xfrm flipV="1">
            <a:off x="5294313" y="3200400"/>
            <a:ext cx="0" cy="381000"/>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9" name="Rectangle 44"/>
          <p:cNvSpPr>
            <a:spLocks noChangeArrowheads="1"/>
          </p:cNvSpPr>
          <p:nvPr/>
        </p:nvSpPr>
        <p:spPr bwMode="auto">
          <a:xfrm>
            <a:off x="6931025" y="35814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0" name="Line 45"/>
          <p:cNvSpPr>
            <a:spLocks noChangeShapeType="1"/>
          </p:cNvSpPr>
          <p:nvPr/>
        </p:nvSpPr>
        <p:spPr bwMode="auto">
          <a:xfrm flipV="1">
            <a:off x="7083425" y="3200400"/>
            <a:ext cx="0" cy="381000"/>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1" name="Rectangle 48"/>
          <p:cNvSpPr>
            <a:spLocks noChangeArrowheads="1"/>
          </p:cNvSpPr>
          <p:nvPr/>
        </p:nvSpPr>
        <p:spPr bwMode="auto">
          <a:xfrm>
            <a:off x="8720138" y="35814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2" name="Line 49"/>
          <p:cNvSpPr>
            <a:spLocks noChangeShapeType="1"/>
          </p:cNvSpPr>
          <p:nvPr/>
        </p:nvSpPr>
        <p:spPr bwMode="auto">
          <a:xfrm flipV="1">
            <a:off x="8872538" y="3200400"/>
            <a:ext cx="0" cy="381000"/>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pic>
        <p:nvPicPr>
          <p:cNvPr id="38924"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2933700" y="2179638"/>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8925"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4722813" y="2190750"/>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8926"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6511925" y="2203450"/>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8927"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8301038" y="2214563"/>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17" name="TextBox 16"/>
          <p:cNvSpPr txBox="1"/>
          <p:nvPr/>
        </p:nvSpPr>
        <p:spPr>
          <a:xfrm>
            <a:off x="3481388" y="2514600"/>
            <a:ext cx="317500" cy="369888"/>
          </a:xfrm>
          <a:prstGeom prst="rect">
            <a:avLst/>
          </a:prstGeom>
          <a:noFill/>
        </p:spPr>
        <p:txBody>
          <a:bodyPr wrap="none">
            <a:spAutoFit/>
          </a:bodyPr>
          <a:lstStyle/>
          <a:p>
            <a:pPr>
              <a:defRPr/>
            </a:pPr>
            <a:r>
              <a:rPr lang="en-US" dirty="0">
                <a:solidFill>
                  <a:schemeClr val="bg1"/>
                </a:solidFill>
                <a:latin typeface="+mj-lt"/>
                <a:ea typeface="ＭＳ Ｐゴシック" charset="0"/>
                <a:cs typeface="ＭＳ Ｐゴシック" charset="0"/>
              </a:rPr>
              <a:t>A</a:t>
            </a:r>
          </a:p>
        </p:txBody>
      </p:sp>
      <p:sp>
        <p:nvSpPr>
          <p:cNvPr id="18" name="TextBox 17"/>
          <p:cNvSpPr txBox="1"/>
          <p:nvPr/>
        </p:nvSpPr>
        <p:spPr>
          <a:xfrm>
            <a:off x="5294313" y="2514600"/>
            <a:ext cx="317500" cy="369888"/>
          </a:xfrm>
          <a:prstGeom prst="rect">
            <a:avLst/>
          </a:prstGeom>
          <a:noFill/>
        </p:spPr>
        <p:txBody>
          <a:bodyPr wrap="none">
            <a:spAutoFit/>
          </a:bodyPr>
          <a:lstStyle/>
          <a:p>
            <a:pPr>
              <a:defRPr/>
            </a:pPr>
            <a:r>
              <a:rPr lang="en-US" dirty="0">
                <a:solidFill>
                  <a:schemeClr val="bg1"/>
                </a:solidFill>
                <a:latin typeface="+mj-lt"/>
                <a:ea typeface="ＭＳ Ｐゴシック" charset="0"/>
                <a:cs typeface="ＭＳ Ｐゴシック" charset="0"/>
              </a:rPr>
              <a:t>B</a:t>
            </a:r>
          </a:p>
        </p:txBody>
      </p:sp>
      <p:sp>
        <p:nvSpPr>
          <p:cNvPr id="19" name="TextBox 18"/>
          <p:cNvSpPr txBox="1"/>
          <p:nvPr/>
        </p:nvSpPr>
        <p:spPr>
          <a:xfrm>
            <a:off x="7107239" y="2514600"/>
            <a:ext cx="319087" cy="369888"/>
          </a:xfrm>
          <a:prstGeom prst="rect">
            <a:avLst/>
          </a:prstGeom>
          <a:noFill/>
        </p:spPr>
        <p:txBody>
          <a:bodyPr wrap="none">
            <a:spAutoFit/>
          </a:bodyPr>
          <a:lstStyle/>
          <a:p>
            <a:pPr>
              <a:defRPr/>
            </a:pPr>
            <a:r>
              <a:rPr lang="en-US" dirty="0">
                <a:solidFill>
                  <a:schemeClr val="bg1"/>
                </a:solidFill>
                <a:latin typeface="+mj-lt"/>
                <a:ea typeface="ＭＳ Ｐゴシック" charset="0"/>
                <a:cs typeface="ＭＳ Ｐゴシック" charset="0"/>
              </a:rPr>
              <a:t>C</a:t>
            </a:r>
          </a:p>
        </p:txBody>
      </p:sp>
      <p:sp>
        <p:nvSpPr>
          <p:cNvPr id="20" name="TextBox 19"/>
          <p:cNvSpPr txBox="1"/>
          <p:nvPr/>
        </p:nvSpPr>
        <p:spPr>
          <a:xfrm>
            <a:off x="8921750" y="2514600"/>
            <a:ext cx="325438" cy="369888"/>
          </a:xfrm>
          <a:prstGeom prst="rect">
            <a:avLst/>
          </a:prstGeom>
          <a:noFill/>
        </p:spPr>
        <p:txBody>
          <a:bodyPr wrap="none">
            <a:spAutoFit/>
          </a:bodyPr>
          <a:lstStyle/>
          <a:p>
            <a:pPr>
              <a:defRPr/>
            </a:pPr>
            <a:r>
              <a:rPr lang="en-US" dirty="0">
                <a:solidFill>
                  <a:schemeClr val="bg1"/>
                </a:solidFill>
                <a:latin typeface="+mj-lt"/>
                <a:ea typeface="ＭＳ Ｐゴシック" charset="0"/>
                <a:cs typeface="ＭＳ Ｐゴシック" charset="0"/>
              </a:rPr>
              <a:t>D</a:t>
            </a:r>
          </a:p>
        </p:txBody>
      </p:sp>
      <p:cxnSp>
        <p:nvCxnSpPr>
          <p:cNvPr id="22" name="Straight Arrow Connector 21"/>
          <p:cNvCxnSpPr/>
          <p:nvPr/>
        </p:nvCxnSpPr>
        <p:spPr bwMode="auto">
          <a:xfrm>
            <a:off x="3481388" y="4114800"/>
            <a:ext cx="5391150" cy="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3" name="Straight Arrow Connector 22"/>
          <p:cNvCxnSpPr/>
          <p:nvPr/>
        </p:nvCxnSpPr>
        <p:spPr bwMode="auto">
          <a:xfrm>
            <a:off x="3505200" y="4267200"/>
            <a:ext cx="5391150" cy="0"/>
          </a:xfrm>
          <a:prstGeom prst="straightConnector1">
            <a:avLst/>
          </a:prstGeom>
          <a:solidFill>
            <a:schemeClr val="accent1"/>
          </a:solidFill>
          <a:ln w="9525" cap="flat" cmpd="sng" algn="ctr">
            <a:solidFill>
              <a:schemeClr val="tx1"/>
            </a:solidFill>
            <a:prstDash val="solid"/>
            <a:round/>
            <a:headEnd type="arrow" w="med" len="med"/>
            <a:tailEnd type="non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4" name="TextBox 23"/>
          <p:cNvSpPr txBox="1"/>
          <p:nvPr/>
        </p:nvSpPr>
        <p:spPr>
          <a:xfrm>
            <a:off x="5943601" y="3714434"/>
            <a:ext cx="593432" cy="461665"/>
          </a:xfrm>
          <a:prstGeom prst="rect">
            <a:avLst/>
          </a:prstGeom>
          <a:noFill/>
        </p:spPr>
        <p:txBody>
          <a:bodyPr wrap="none">
            <a:spAutoFit/>
          </a:bodyPr>
          <a:lstStyle/>
          <a:p>
            <a:pPr>
              <a:defRPr/>
            </a:pPr>
            <a:r>
              <a:rPr lang="en-US" sz="2400" dirty="0" err="1">
                <a:latin typeface="Times New Roman" panose="02020603050405020304" pitchFamily="18" charset="0"/>
                <a:ea typeface="ＭＳ Ｐゴシック" charset="0"/>
                <a:cs typeface="Times New Roman" panose="02020603050405020304" pitchFamily="18" charset="0"/>
              </a:rPr>
              <a:t>L/c</a:t>
            </a:r>
            <a:endParaRPr lang="en-US" sz="2400" dirty="0">
              <a:latin typeface="Times New Roman" panose="02020603050405020304" pitchFamily="18" charset="0"/>
              <a:ea typeface="ＭＳ Ｐゴシック" charset="0"/>
              <a:cs typeface="Times New Roman" panose="02020603050405020304" pitchFamily="18" charset="0"/>
            </a:endParaRPr>
          </a:p>
        </p:txBody>
      </p:sp>
      <p:sp>
        <p:nvSpPr>
          <p:cNvPr id="2" name="TextBox 1"/>
          <p:cNvSpPr txBox="1"/>
          <p:nvPr/>
        </p:nvSpPr>
        <p:spPr>
          <a:xfrm>
            <a:off x="3200400" y="5248275"/>
            <a:ext cx="184150" cy="369888"/>
          </a:xfrm>
          <a:prstGeom prst="rect">
            <a:avLst/>
          </a:prstGeom>
          <a:noFill/>
        </p:spPr>
        <p:txBody>
          <a:bodyPr wrap="none">
            <a:spAutoFit/>
          </a:bodyPr>
          <a:lstStyle/>
          <a:p>
            <a:pPr>
              <a:defRPr/>
            </a:pPr>
            <a:endParaRPr lang="en-US" dirty="0">
              <a:latin typeface="+mj-lt"/>
              <a:ea typeface="ＭＳ Ｐゴシック" charset="0"/>
              <a:cs typeface="ＭＳ Ｐゴシック" charset="0"/>
            </a:endParaRPr>
          </a:p>
        </p:txBody>
      </p:sp>
      <p:sp>
        <p:nvSpPr>
          <p:cNvPr id="3" name="TextBox 2"/>
          <p:cNvSpPr txBox="1"/>
          <p:nvPr/>
        </p:nvSpPr>
        <p:spPr>
          <a:xfrm>
            <a:off x="3617914" y="4572001"/>
            <a:ext cx="5102225" cy="2092325"/>
          </a:xfrm>
          <a:prstGeom prst="rect">
            <a:avLst/>
          </a:prstGeom>
          <a:noFill/>
          <a:ln>
            <a:solidFill>
              <a:schemeClr val="tx1"/>
            </a:solidFill>
          </a:ln>
        </p:spPr>
        <p:txBody>
          <a:bodyPr>
            <a:spAutoFit/>
          </a:bodyPr>
          <a:lstStyle/>
          <a:p>
            <a:pPr>
              <a:defRPr/>
            </a:pPr>
            <a:r>
              <a:rPr lang="en-US" sz="2000" dirty="0">
                <a:latin typeface="+mj-lt"/>
                <a:ea typeface="ＭＳ Ｐゴシック" charset="0"/>
                <a:cs typeface="ＭＳ Ｐゴシック" charset="0"/>
              </a:rPr>
              <a:t>For an end host to detect a collision before it finishes transmitting a packet, we require:</a:t>
            </a:r>
          </a:p>
          <a:p>
            <a:pPr>
              <a:defRPr/>
            </a:pPr>
            <a:endParaRPr lang="en-US" dirty="0">
              <a:latin typeface="+mj-lt"/>
              <a:ea typeface="ＭＳ Ｐゴシック" charset="0"/>
              <a:cs typeface="ＭＳ Ｐゴシック" charset="0"/>
            </a:endParaRPr>
          </a:p>
          <a:p>
            <a:pPr>
              <a:defRPr/>
            </a:pPr>
            <a:endParaRPr lang="en-US" dirty="0">
              <a:latin typeface="+mj-lt"/>
              <a:ea typeface="ＭＳ Ｐゴシック" charset="0"/>
              <a:cs typeface="ＭＳ Ｐゴシック" charset="0"/>
            </a:endParaRPr>
          </a:p>
          <a:p>
            <a:pPr>
              <a:defRPr/>
            </a:pPr>
            <a:endParaRPr lang="en-US" dirty="0">
              <a:latin typeface="+mj-lt"/>
              <a:ea typeface="ＭＳ Ｐゴシック" charset="0"/>
              <a:cs typeface="ＭＳ Ｐゴシック" charset="0"/>
            </a:endParaRPr>
          </a:p>
          <a:p>
            <a:pPr>
              <a:defRPr/>
            </a:pPr>
            <a:endParaRPr lang="en-US" dirty="0">
              <a:latin typeface="+mj-lt"/>
              <a:ea typeface="ＭＳ Ｐゴシック" charset="0"/>
              <a:cs typeface="ＭＳ Ｐゴシック" charset="0"/>
            </a:endParaRPr>
          </a:p>
          <a:p>
            <a:pPr>
              <a:defRPr/>
            </a:pPr>
            <a:r>
              <a:rPr lang="en-US" dirty="0">
                <a:latin typeface="+mj-lt"/>
                <a:ea typeface="ＭＳ Ｐゴシック" charset="0"/>
                <a:cs typeface="ＭＳ Ｐゴシック" charset="0"/>
              </a:rPr>
              <a:t>where </a:t>
            </a:r>
            <a:r>
              <a:rPr lang="en-US" i="1" dirty="0">
                <a:latin typeface="Times New Roman" panose="02020603050405020304" pitchFamily="18" charset="0"/>
                <a:ea typeface="ＭＳ Ｐゴシック" charset="0"/>
                <a:cs typeface="Times New Roman"/>
              </a:rPr>
              <a:t>P</a:t>
            </a:r>
            <a:r>
              <a:rPr lang="en-US" baseline="-25000" dirty="0">
                <a:latin typeface="+mj-lt"/>
                <a:ea typeface="ＭＳ Ｐゴシック" charset="0"/>
                <a:cs typeface="ＭＳ Ｐゴシック" charset="0"/>
              </a:rPr>
              <a:t> </a:t>
            </a:r>
            <a:r>
              <a:rPr lang="en-US" dirty="0">
                <a:latin typeface="+mj-lt"/>
                <a:ea typeface="ＭＳ Ｐゴシック" charset="0"/>
                <a:cs typeface="ＭＳ Ｐゴシック" charset="0"/>
              </a:rPr>
              <a:t> is the size of a packet.</a:t>
            </a:r>
          </a:p>
        </p:txBody>
      </p:sp>
      <p:sp>
        <p:nvSpPr>
          <p:cNvPr id="38938" name="Rectangle 13"/>
          <p:cNvSpPr>
            <a:spLocks noChangeArrowheads="1"/>
          </p:cNvSpPr>
          <p:nvPr/>
        </p:nvSpPr>
        <p:spPr bwMode="auto">
          <a:xfrm>
            <a:off x="1905000" y="1706564"/>
            <a:ext cx="1143000" cy="427037"/>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endParaRPr lang="en-US" altLang="en-US"/>
          </a:p>
        </p:txBody>
      </p:sp>
      <p:sp>
        <p:nvSpPr>
          <p:cNvPr id="28" name="Rectangle 27"/>
          <p:cNvSpPr/>
          <p:nvPr/>
        </p:nvSpPr>
        <p:spPr bwMode="auto">
          <a:xfrm>
            <a:off x="3048000" y="1706564"/>
            <a:ext cx="571500" cy="427037"/>
          </a:xfrm>
          <a:prstGeom prst="rect">
            <a:avLst/>
          </a:prstGeom>
          <a:noFill/>
          <a:ln w="9525" cap="flat" cmpd="sng" algn="ctr">
            <a:solidFill>
              <a:schemeClr val="tx1"/>
            </a:solidFill>
            <a:prstDash val="solid"/>
            <a:round/>
            <a:headEnd type="none" w="med" len="med"/>
            <a:tailEnd type="none" w="med" len="med"/>
          </a:ln>
          <a:effectLst/>
        </p:spPr>
        <p:txBody>
          <a:bodyPr/>
          <a:lstStyle/>
          <a:p>
            <a:pPr>
              <a:defRPr/>
            </a:pPr>
            <a:r>
              <a:rPr lang="en-US" sz="2800" dirty="0">
                <a:latin typeface="+mj-lt"/>
                <a:ea typeface="ＭＳ Ｐゴシック" charset="0"/>
                <a:cs typeface="ＭＳ Ｐゴシック" charset="0"/>
              </a:rPr>
              <a:t>D</a:t>
            </a:r>
          </a:p>
        </p:txBody>
      </p:sp>
      <p:sp>
        <p:nvSpPr>
          <p:cNvPr id="38940" name="Rectangle 28"/>
          <p:cNvSpPr>
            <a:spLocks noChangeArrowheads="1"/>
          </p:cNvSpPr>
          <p:nvPr/>
        </p:nvSpPr>
        <p:spPr bwMode="auto">
          <a:xfrm>
            <a:off x="8351838" y="1676400"/>
            <a:ext cx="1143000" cy="427038"/>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endParaRPr lang="en-US" altLang="en-US"/>
          </a:p>
        </p:txBody>
      </p:sp>
      <p:sp>
        <p:nvSpPr>
          <p:cNvPr id="30" name="Rectangle 29"/>
          <p:cNvSpPr/>
          <p:nvPr/>
        </p:nvSpPr>
        <p:spPr bwMode="auto">
          <a:xfrm>
            <a:off x="9494838" y="1676400"/>
            <a:ext cx="571500" cy="427038"/>
          </a:xfrm>
          <a:prstGeom prst="rect">
            <a:avLst/>
          </a:prstGeom>
          <a:noFill/>
          <a:ln w="9525" cap="flat" cmpd="sng" algn="ctr">
            <a:solidFill>
              <a:schemeClr val="tx1"/>
            </a:solidFill>
            <a:prstDash val="solid"/>
            <a:round/>
            <a:headEnd type="none" w="med" len="med"/>
            <a:tailEnd type="none" w="med" len="med"/>
          </a:ln>
          <a:effectLst/>
        </p:spPr>
        <p:txBody>
          <a:bodyPr/>
          <a:lstStyle/>
          <a:p>
            <a:pPr>
              <a:defRPr/>
            </a:pPr>
            <a:r>
              <a:rPr lang="en-US" sz="2800" dirty="0">
                <a:latin typeface="+mj-lt"/>
                <a:ea typeface="ＭＳ Ｐゴシック" charset="0"/>
                <a:cs typeface="ＭＳ Ｐゴシック" charset="0"/>
              </a:rPr>
              <a:t>A</a:t>
            </a:r>
          </a:p>
        </p:txBody>
      </p:sp>
      <p:cxnSp>
        <p:nvCxnSpPr>
          <p:cNvPr id="16" name="Straight Connector 15"/>
          <p:cNvCxnSpPr/>
          <p:nvPr/>
        </p:nvCxnSpPr>
        <p:spPr bwMode="auto">
          <a:xfrm flipV="1">
            <a:off x="4076700" y="3581400"/>
            <a:ext cx="342900" cy="30480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38943" name="TextBox 20"/>
          <p:cNvSpPr txBox="1">
            <a:spLocks noChangeArrowheads="1"/>
          </p:cNvSpPr>
          <p:nvPr/>
        </p:nvSpPr>
        <p:spPr bwMode="auto">
          <a:xfrm>
            <a:off x="3962400" y="3200400"/>
            <a:ext cx="4235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r>
              <a:rPr lang="en-US" altLang="en-US" sz="2800" dirty="0">
                <a:latin typeface="Times New Roman" panose="02020603050405020304" pitchFamily="18" charset="0"/>
              </a:rPr>
              <a:t>R</a:t>
            </a: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AB9411A1-7866-3648-B5AC-9E9CCA32B066}"/>
                  </a:ext>
                </a:extLst>
              </p:cNvPr>
              <p:cNvSpPr txBox="1"/>
              <p:nvPr/>
            </p:nvSpPr>
            <p:spPr>
              <a:xfrm>
                <a:off x="5422551" y="5440680"/>
                <a:ext cx="1028414" cy="694036"/>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400" i="1" smtClean="0">
                              <a:latin typeface="Cambria Math" panose="02040503050406030204" pitchFamily="18" charset="0"/>
                            </a:rPr>
                          </m:ctrlPr>
                        </m:fPr>
                        <m:num>
                          <m:r>
                            <a:rPr lang="en-US" sz="2400" b="0" i="1" smtClean="0">
                              <a:latin typeface="Cambria Math" panose="02040503050406030204" pitchFamily="18" charset="0"/>
                            </a:rPr>
                            <m:t>𝑃</m:t>
                          </m:r>
                        </m:num>
                        <m:den>
                          <m:r>
                            <a:rPr lang="en-US" sz="2400" b="0" i="1" smtClean="0">
                              <a:latin typeface="Cambria Math" panose="02040503050406030204" pitchFamily="18" charset="0"/>
                            </a:rPr>
                            <m:t>𝑅</m:t>
                          </m:r>
                        </m:den>
                      </m:f>
                      <m:r>
                        <a:rPr lang="en-US" sz="2400" i="1" smtClean="0">
                          <a:latin typeface="Cambria Math" panose="02040503050406030204" pitchFamily="18" charset="0"/>
                          <a:ea typeface="Cambria Math" panose="02040503050406030204" pitchFamily="18" charset="0"/>
                        </a:rPr>
                        <m:t>&gt;</m:t>
                      </m:r>
                      <m:f>
                        <m:fPr>
                          <m:ctrlPr>
                            <a:rPr lang="en-US" sz="2400" i="1" smtClean="0">
                              <a:latin typeface="Cambria Math" panose="02040503050406030204" pitchFamily="18" charset="0"/>
                              <a:ea typeface="Cambria Math" panose="02040503050406030204" pitchFamily="18" charset="0"/>
                            </a:rPr>
                          </m:ctrlPr>
                        </m:fPr>
                        <m:num>
                          <m:r>
                            <a:rPr lang="en-US" sz="2400" b="0" i="1" smtClean="0">
                              <a:latin typeface="Cambria Math" panose="02040503050406030204" pitchFamily="18" charset="0"/>
                              <a:ea typeface="Cambria Math" panose="02040503050406030204" pitchFamily="18" charset="0"/>
                            </a:rPr>
                            <m:t>2</m:t>
                          </m:r>
                          <m:r>
                            <a:rPr lang="en-US" sz="2400" b="0" i="1" smtClean="0">
                              <a:latin typeface="Cambria Math" panose="02040503050406030204" pitchFamily="18" charset="0"/>
                              <a:ea typeface="Cambria Math" panose="02040503050406030204" pitchFamily="18" charset="0"/>
                            </a:rPr>
                            <m:t>𝐿</m:t>
                          </m:r>
                        </m:num>
                        <m:den>
                          <m:r>
                            <a:rPr lang="en-US" sz="2400" b="0" i="1" smtClean="0">
                              <a:latin typeface="Cambria Math" panose="02040503050406030204" pitchFamily="18" charset="0"/>
                              <a:ea typeface="Cambria Math" panose="02040503050406030204" pitchFamily="18" charset="0"/>
                            </a:rPr>
                            <m:t>𝑐</m:t>
                          </m:r>
                        </m:den>
                      </m:f>
                    </m:oMath>
                  </m:oMathPara>
                </a14:m>
                <a:endParaRPr lang="en-US" sz="2400" dirty="0"/>
              </a:p>
            </p:txBody>
          </p:sp>
        </mc:Choice>
        <mc:Fallback xmlns="">
          <p:sp>
            <p:nvSpPr>
              <p:cNvPr id="13" name="TextBox 12">
                <a:extLst>
                  <a:ext uri="{FF2B5EF4-FFF2-40B4-BE49-F238E27FC236}">
                    <a16:creationId xmlns:a16="http://schemas.microsoft.com/office/drawing/2014/main" id="{AB9411A1-7866-3648-B5AC-9E9CCA32B066}"/>
                  </a:ext>
                </a:extLst>
              </p:cNvPr>
              <p:cNvSpPr txBox="1">
                <a:spLocks noRot="1" noChangeAspect="1" noMove="1" noResize="1" noEditPoints="1" noAdjustHandles="1" noChangeArrowheads="1" noChangeShapeType="1" noTextEdit="1"/>
              </p:cNvSpPr>
              <p:nvPr/>
            </p:nvSpPr>
            <p:spPr>
              <a:xfrm>
                <a:off x="5422551" y="5440680"/>
                <a:ext cx="1028414" cy="694036"/>
              </a:xfrm>
              <a:prstGeom prst="rect">
                <a:avLst/>
              </a:prstGeom>
              <a:blipFill>
                <a:blip r:embed="rId4"/>
                <a:stretch>
                  <a:fillRect l="-4878" r="-4878" b="-12500"/>
                </a:stretch>
              </a:blipFill>
            </p:spPr>
            <p:txBody>
              <a:bodyPr/>
              <a:lstStyle/>
              <a:p>
                <a:r>
                  <a:rPr lang="en-US">
                    <a:noFill/>
                  </a:rPr>
                  <a:t> </a:t>
                </a:r>
              </a:p>
            </p:txBody>
          </p:sp>
        </mc:Fallback>
      </mc:AlternateContent>
    </p:spTree>
    <p:extLst>
      <p:ext uri="{BB962C8B-B14F-4D97-AF65-F5344CB8AC3E}">
        <p14:creationId xmlns:p14="http://schemas.microsoft.com/office/powerpoint/2010/main" val="9341279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le 1"/>
          <p:cNvSpPr>
            <a:spLocks noGrp="1"/>
          </p:cNvSpPr>
          <p:nvPr>
            <p:ph type="title"/>
          </p:nvPr>
        </p:nvSpPr>
        <p:spPr>
          <a:xfrm>
            <a:off x="1676400" y="609600"/>
            <a:ext cx="8991600" cy="1143000"/>
          </a:xfrm>
        </p:spPr>
        <p:txBody>
          <a:bodyPr/>
          <a:lstStyle/>
          <a:p>
            <a:r>
              <a:rPr lang="en-US" altLang="en-US" dirty="0">
                <a:latin typeface="Calibri" charset="0"/>
                <a:ea typeface="ＭＳ Ｐゴシック" charset="-128"/>
              </a:rPr>
              <a:t>CSMA/CD Min packet size requirement</a:t>
            </a:r>
          </a:p>
        </p:txBody>
      </p:sp>
      <p:sp>
        <p:nvSpPr>
          <p:cNvPr id="40962"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Comic Sans MS" charset="0"/>
                <a:ea typeface="ＭＳ Ｐゴシック" charset="-128"/>
              </a:defRPr>
            </a:lvl1pPr>
            <a:lvl2pPr marL="742950" indent="-285750">
              <a:defRPr sz="2400">
                <a:solidFill>
                  <a:schemeClr val="tx1"/>
                </a:solidFill>
                <a:latin typeface="Comic Sans MS" charset="0"/>
                <a:ea typeface="ＭＳ Ｐゴシック" charset="-128"/>
              </a:defRPr>
            </a:lvl2pPr>
            <a:lvl3pPr marL="1143000" indent="-228600">
              <a:defRPr sz="2400">
                <a:solidFill>
                  <a:schemeClr val="tx1"/>
                </a:solidFill>
                <a:latin typeface="Comic Sans MS" charset="0"/>
                <a:ea typeface="ＭＳ Ｐゴシック" charset="-128"/>
              </a:defRPr>
            </a:lvl3pPr>
            <a:lvl4pPr marL="1600200" indent="-228600">
              <a:defRPr sz="2400">
                <a:solidFill>
                  <a:schemeClr val="tx1"/>
                </a:solidFill>
                <a:latin typeface="Comic Sans MS" charset="0"/>
                <a:ea typeface="ＭＳ Ｐゴシック" charset="-128"/>
              </a:defRPr>
            </a:lvl4pPr>
            <a:lvl5pPr marL="2057400" indent="-228600">
              <a:defRPr sz="2400">
                <a:solidFill>
                  <a:schemeClr val="tx1"/>
                </a:solidFill>
                <a:latin typeface="Comic Sans MS" charset="0"/>
                <a:ea typeface="ＭＳ Ｐゴシック" charset="-128"/>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128"/>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128"/>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128"/>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128"/>
              </a:defRPr>
            </a:lvl9pPr>
          </a:lstStyle>
          <a:p>
            <a:r>
              <a:rPr lang="en-US" altLang="en-US" sz="1200">
                <a:solidFill>
                  <a:schemeClr val="bg2"/>
                </a:solidFill>
                <a:latin typeface="Calibri" charset="0"/>
              </a:rPr>
              <a:t>CS144, Stanford University</a:t>
            </a:r>
          </a:p>
        </p:txBody>
      </p:sp>
      <p:sp>
        <p:nvSpPr>
          <p:cNvPr id="4" name="Line 3"/>
          <p:cNvSpPr>
            <a:spLocks noChangeShapeType="1"/>
          </p:cNvSpPr>
          <p:nvPr/>
        </p:nvSpPr>
        <p:spPr bwMode="auto">
          <a:xfrm>
            <a:off x="2590800" y="3886200"/>
            <a:ext cx="7315200" cy="0"/>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5" name="Rectangle 11"/>
          <p:cNvSpPr>
            <a:spLocks noChangeArrowheads="1"/>
          </p:cNvSpPr>
          <p:nvPr/>
        </p:nvSpPr>
        <p:spPr bwMode="auto">
          <a:xfrm>
            <a:off x="3352800" y="37338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6" name="Line 14"/>
          <p:cNvSpPr>
            <a:spLocks noChangeShapeType="1"/>
          </p:cNvSpPr>
          <p:nvPr/>
        </p:nvSpPr>
        <p:spPr bwMode="auto">
          <a:xfrm flipV="1">
            <a:off x="3505200" y="3352800"/>
            <a:ext cx="0" cy="381000"/>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7" name="Rectangle 40"/>
          <p:cNvSpPr>
            <a:spLocks noChangeArrowheads="1"/>
          </p:cNvSpPr>
          <p:nvPr/>
        </p:nvSpPr>
        <p:spPr bwMode="auto">
          <a:xfrm>
            <a:off x="5141913" y="37338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8" name="Line 41"/>
          <p:cNvSpPr>
            <a:spLocks noChangeShapeType="1"/>
          </p:cNvSpPr>
          <p:nvPr/>
        </p:nvSpPr>
        <p:spPr bwMode="auto">
          <a:xfrm flipV="1">
            <a:off x="5294313" y="3352800"/>
            <a:ext cx="0" cy="381000"/>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9" name="Rectangle 44"/>
          <p:cNvSpPr>
            <a:spLocks noChangeArrowheads="1"/>
          </p:cNvSpPr>
          <p:nvPr/>
        </p:nvSpPr>
        <p:spPr bwMode="auto">
          <a:xfrm>
            <a:off x="6931025" y="37338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0" name="Line 45"/>
          <p:cNvSpPr>
            <a:spLocks noChangeShapeType="1"/>
          </p:cNvSpPr>
          <p:nvPr/>
        </p:nvSpPr>
        <p:spPr bwMode="auto">
          <a:xfrm flipV="1">
            <a:off x="7083425" y="3352800"/>
            <a:ext cx="0" cy="381000"/>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1" name="Rectangle 48"/>
          <p:cNvSpPr>
            <a:spLocks noChangeArrowheads="1"/>
          </p:cNvSpPr>
          <p:nvPr/>
        </p:nvSpPr>
        <p:spPr bwMode="auto">
          <a:xfrm>
            <a:off x="8720138" y="3733800"/>
            <a:ext cx="304800" cy="304800"/>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sp>
        <p:nvSpPr>
          <p:cNvPr id="12" name="Line 49"/>
          <p:cNvSpPr>
            <a:spLocks noChangeShapeType="1"/>
          </p:cNvSpPr>
          <p:nvPr/>
        </p:nvSpPr>
        <p:spPr bwMode="auto">
          <a:xfrm flipV="1">
            <a:off x="8872538" y="3352800"/>
            <a:ext cx="0" cy="381000"/>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ea typeface="ＭＳ Ｐゴシック" charset="0"/>
              <a:cs typeface="ＭＳ Ｐゴシック" charset="0"/>
            </a:endParaRPr>
          </a:p>
        </p:txBody>
      </p:sp>
      <p:pic>
        <p:nvPicPr>
          <p:cNvPr id="40972"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2933700" y="2332038"/>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40973"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4722813" y="2343150"/>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40974"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6511925" y="2355850"/>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40975" name="Picture 20"/>
          <p:cNvPicPr>
            <a:picLocks noChangeArrowheads="1"/>
          </p:cNvPicPr>
          <p:nvPr/>
        </p:nvPicPr>
        <p:blipFill>
          <a:blip r:embed="rId3">
            <a:alphaModFix amt="95000"/>
            <a:extLst>
              <a:ext uri="{28A0092B-C50C-407E-A947-70E740481C1C}">
                <a14:useLocalDpi xmlns:a14="http://schemas.microsoft.com/office/drawing/2010/main" val="0"/>
              </a:ext>
            </a:extLst>
          </a:blip>
          <a:srcRect/>
          <a:stretch>
            <a:fillRect/>
          </a:stretch>
        </p:blipFill>
        <p:spPr bwMode="auto">
          <a:xfrm>
            <a:off x="8301038" y="2366963"/>
            <a:ext cx="1143000" cy="1130300"/>
          </a:xfrm>
          <a:prstGeom prst="rect">
            <a:avLst/>
          </a:prstGeom>
          <a:noFill/>
          <a:ln>
            <a:noFill/>
          </a:ln>
          <a:extLst>
            <a:ext uri="{909E8E84-426E-40DD-AFC4-6F175D3DCCD1}">
              <a14:hiddenFill xmlns:a14="http://schemas.microsoft.com/office/drawing/2010/main">
                <a:solidFill>
                  <a:srgbClr val="FFFFFF">
                    <a:alpha val="94901"/>
                  </a:srgbClr>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17" name="TextBox 16"/>
          <p:cNvSpPr txBox="1"/>
          <p:nvPr/>
        </p:nvSpPr>
        <p:spPr>
          <a:xfrm>
            <a:off x="3481388" y="2667000"/>
            <a:ext cx="317500" cy="369888"/>
          </a:xfrm>
          <a:prstGeom prst="rect">
            <a:avLst/>
          </a:prstGeom>
          <a:noFill/>
        </p:spPr>
        <p:txBody>
          <a:bodyPr wrap="none">
            <a:spAutoFit/>
          </a:bodyPr>
          <a:lstStyle/>
          <a:p>
            <a:pPr>
              <a:defRPr/>
            </a:pPr>
            <a:r>
              <a:rPr lang="en-US" dirty="0">
                <a:solidFill>
                  <a:schemeClr val="bg1"/>
                </a:solidFill>
                <a:latin typeface="+mj-lt"/>
                <a:ea typeface="ＭＳ Ｐゴシック" charset="0"/>
                <a:cs typeface="ＭＳ Ｐゴシック" charset="0"/>
              </a:rPr>
              <a:t>A</a:t>
            </a:r>
          </a:p>
        </p:txBody>
      </p:sp>
      <p:sp>
        <p:nvSpPr>
          <p:cNvPr id="18" name="TextBox 17"/>
          <p:cNvSpPr txBox="1"/>
          <p:nvPr/>
        </p:nvSpPr>
        <p:spPr>
          <a:xfrm>
            <a:off x="5294313" y="2667000"/>
            <a:ext cx="317500" cy="369888"/>
          </a:xfrm>
          <a:prstGeom prst="rect">
            <a:avLst/>
          </a:prstGeom>
          <a:noFill/>
        </p:spPr>
        <p:txBody>
          <a:bodyPr wrap="none">
            <a:spAutoFit/>
          </a:bodyPr>
          <a:lstStyle/>
          <a:p>
            <a:pPr>
              <a:defRPr/>
            </a:pPr>
            <a:r>
              <a:rPr lang="en-US" dirty="0">
                <a:solidFill>
                  <a:schemeClr val="bg1"/>
                </a:solidFill>
                <a:latin typeface="+mj-lt"/>
                <a:ea typeface="ＭＳ Ｐゴシック" charset="0"/>
                <a:cs typeface="ＭＳ Ｐゴシック" charset="0"/>
              </a:rPr>
              <a:t>B</a:t>
            </a:r>
          </a:p>
        </p:txBody>
      </p:sp>
      <p:sp>
        <p:nvSpPr>
          <p:cNvPr id="19" name="TextBox 18"/>
          <p:cNvSpPr txBox="1"/>
          <p:nvPr/>
        </p:nvSpPr>
        <p:spPr>
          <a:xfrm>
            <a:off x="7107239" y="2667000"/>
            <a:ext cx="319087" cy="369888"/>
          </a:xfrm>
          <a:prstGeom prst="rect">
            <a:avLst/>
          </a:prstGeom>
          <a:noFill/>
        </p:spPr>
        <p:txBody>
          <a:bodyPr wrap="none">
            <a:spAutoFit/>
          </a:bodyPr>
          <a:lstStyle/>
          <a:p>
            <a:pPr>
              <a:defRPr/>
            </a:pPr>
            <a:r>
              <a:rPr lang="en-US" dirty="0">
                <a:solidFill>
                  <a:schemeClr val="bg1"/>
                </a:solidFill>
                <a:latin typeface="+mj-lt"/>
                <a:ea typeface="ＭＳ Ｐゴシック" charset="0"/>
                <a:cs typeface="ＭＳ Ｐゴシック" charset="0"/>
              </a:rPr>
              <a:t>C</a:t>
            </a:r>
          </a:p>
        </p:txBody>
      </p:sp>
      <p:sp>
        <p:nvSpPr>
          <p:cNvPr id="20" name="TextBox 19"/>
          <p:cNvSpPr txBox="1"/>
          <p:nvPr/>
        </p:nvSpPr>
        <p:spPr>
          <a:xfrm>
            <a:off x="8921750" y="2667000"/>
            <a:ext cx="325438" cy="369888"/>
          </a:xfrm>
          <a:prstGeom prst="rect">
            <a:avLst/>
          </a:prstGeom>
          <a:noFill/>
        </p:spPr>
        <p:txBody>
          <a:bodyPr wrap="none">
            <a:spAutoFit/>
          </a:bodyPr>
          <a:lstStyle/>
          <a:p>
            <a:pPr>
              <a:defRPr/>
            </a:pPr>
            <a:r>
              <a:rPr lang="en-US" dirty="0">
                <a:solidFill>
                  <a:schemeClr val="bg1"/>
                </a:solidFill>
                <a:latin typeface="+mj-lt"/>
                <a:ea typeface="ＭＳ Ｐゴシック" charset="0"/>
                <a:cs typeface="ＭＳ Ｐゴシック" charset="0"/>
              </a:rPr>
              <a:t>D</a:t>
            </a:r>
          </a:p>
        </p:txBody>
      </p:sp>
      <p:cxnSp>
        <p:nvCxnSpPr>
          <p:cNvPr id="22" name="Straight Arrow Connector 21"/>
          <p:cNvCxnSpPr/>
          <p:nvPr/>
        </p:nvCxnSpPr>
        <p:spPr bwMode="auto">
          <a:xfrm>
            <a:off x="3481388" y="4267200"/>
            <a:ext cx="5391150" cy="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3" name="Straight Arrow Connector 22"/>
          <p:cNvCxnSpPr/>
          <p:nvPr/>
        </p:nvCxnSpPr>
        <p:spPr bwMode="auto">
          <a:xfrm>
            <a:off x="3505200" y="4419600"/>
            <a:ext cx="5391150" cy="0"/>
          </a:xfrm>
          <a:prstGeom prst="straightConnector1">
            <a:avLst/>
          </a:prstGeom>
          <a:solidFill>
            <a:schemeClr val="accent1"/>
          </a:solidFill>
          <a:ln w="9525" cap="flat" cmpd="sng" algn="ctr">
            <a:solidFill>
              <a:schemeClr val="tx1"/>
            </a:solidFill>
            <a:prstDash val="solid"/>
            <a:round/>
            <a:headEnd type="arrow" w="med" len="med"/>
            <a:tailEnd type="non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 name="TextBox 1"/>
          <p:cNvSpPr txBox="1"/>
          <p:nvPr/>
        </p:nvSpPr>
        <p:spPr>
          <a:xfrm>
            <a:off x="3200400" y="5105400"/>
            <a:ext cx="184150" cy="369888"/>
          </a:xfrm>
          <a:prstGeom prst="rect">
            <a:avLst/>
          </a:prstGeom>
          <a:noFill/>
        </p:spPr>
        <p:txBody>
          <a:bodyPr wrap="none">
            <a:spAutoFit/>
          </a:bodyPr>
          <a:lstStyle/>
          <a:p>
            <a:pPr>
              <a:defRPr/>
            </a:pPr>
            <a:endParaRPr lang="en-US" dirty="0">
              <a:latin typeface="+mj-lt"/>
              <a:ea typeface="ＭＳ Ｐゴシック" charset="0"/>
              <a:cs typeface="ＭＳ Ｐゴシック" charset="0"/>
            </a:endParaRPr>
          </a:p>
        </p:txBody>
      </p:sp>
      <p:sp>
        <p:nvSpPr>
          <p:cNvPr id="3" name="TextBox 2"/>
          <p:cNvSpPr txBox="1"/>
          <p:nvPr/>
        </p:nvSpPr>
        <p:spPr>
          <a:xfrm>
            <a:off x="1676400" y="1370807"/>
            <a:ext cx="5313363" cy="1570037"/>
          </a:xfrm>
          <a:prstGeom prst="rect">
            <a:avLst/>
          </a:prstGeom>
          <a:noFill/>
        </p:spPr>
        <p:txBody>
          <a:bodyPr wrap="none">
            <a:spAutoFit/>
          </a:bodyPr>
          <a:lstStyle/>
          <a:p>
            <a:pPr>
              <a:defRPr/>
            </a:pPr>
            <a:r>
              <a:rPr lang="en-US" sz="2400" b="1" dirty="0">
                <a:solidFill>
                  <a:srgbClr val="0070C0"/>
                </a:solidFill>
                <a:latin typeface="+mj-lt"/>
                <a:ea typeface="ＭＳ Ｐゴシック" charset="0"/>
                <a:cs typeface="ＭＳ Ｐゴシック" charset="0"/>
              </a:rPr>
              <a:t>Example: </a:t>
            </a:r>
          </a:p>
          <a:p>
            <a:pPr>
              <a:defRPr/>
            </a:pPr>
            <a:r>
              <a:rPr lang="en-US" sz="2400" dirty="0">
                <a:latin typeface="+mj-lt"/>
                <a:ea typeface="ＭＳ Ｐゴシック" charset="0"/>
                <a:cs typeface="ＭＳ Ｐゴシック" charset="0"/>
              </a:rPr>
              <a:t>R = 10Mb/s, L = 10,000m, c = 2 x 10</a:t>
            </a:r>
            <a:r>
              <a:rPr lang="en-US" sz="2400" baseline="30000" dirty="0">
                <a:latin typeface="+mj-lt"/>
                <a:ea typeface="ＭＳ Ｐゴシック" charset="0"/>
                <a:cs typeface="ＭＳ Ｐゴシック" charset="0"/>
              </a:rPr>
              <a:t>8 </a:t>
            </a:r>
            <a:r>
              <a:rPr lang="en-US" sz="2400" dirty="0">
                <a:latin typeface="+mj-lt"/>
                <a:ea typeface="ＭＳ Ｐゴシック" charset="0"/>
                <a:cs typeface="ＭＳ Ｐゴシック" charset="0"/>
              </a:rPr>
              <a:t>m/s.</a:t>
            </a:r>
          </a:p>
          <a:p>
            <a:pPr>
              <a:defRPr/>
            </a:pPr>
            <a:endParaRPr lang="en-US" sz="2400" dirty="0">
              <a:latin typeface="+mj-lt"/>
              <a:ea typeface="ＭＳ Ｐゴシック" charset="0"/>
              <a:cs typeface="ＭＳ Ｐゴシック" charset="0"/>
            </a:endParaRPr>
          </a:p>
          <a:p>
            <a:pPr>
              <a:defRPr/>
            </a:pPr>
            <a:endParaRPr lang="en-US" sz="2400" dirty="0">
              <a:latin typeface="+mj-lt"/>
              <a:ea typeface="ＭＳ Ｐゴシック" charset="0"/>
              <a:cs typeface="ＭＳ Ｐゴシック" charset="0"/>
            </a:endParaRPr>
          </a:p>
        </p:txBody>
      </p:sp>
      <p:sp>
        <p:nvSpPr>
          <p:cNvPr id="27" name="TextBox 26">
            <a:extLst>
              <a:ext uri="{FF2B5EF4-FFF2-40B4-BE49-F238E27FC236}">
                <a16:creationId xmlns:a16="http://schemas.microsoft.com/office/drawing/2014/main" id="{0FF007BB-EEC8-734C-850F-A191D2939508}"/>
              </a:ext>
            </a:extLst>
          </p:cNvPr>
          <p:cNvSpPr txBox="1"/>
          <p:nvPr/>
        </p:nvSpPr>
        <p:spPr>
          <a:xfrm>
            <a:off x="5943601" y="3821114"/>
            <a:ext cx="593432" cy="461665"/>
          </a:xfrm>
          <a:prstGeom prst="rect">
            <a:avLst/>
          </a:prstGeom>
          <a:noFill/>
        </p:spPr>
        <p:txBody>
          <a:bodyPr wrap="none">
            <a:spAutoFit/>
          </a:bodyPr>
          <a:lstStyle/>
          <a:p>
            <a:pPr>
              <a:defRPr/>
            </a:pPr>
            <a:r>
              <a:rPr lang="en-US" sz="2400" i="1" dirty="0" err="1">
                <a:latin typeface="Times New Roman" panose="02020603050405020304" pitchFamily="18" charset="0"/>
                <a:ea typeface="ＭＳ Ｐゴシック" charset="0"/>
                <a:cs typeface="Times New Roman" panose="02020603050405020304" pitchFamily="18" charset="0"/>
              </a:rPr>
              <a:t>L/c</a:t>
            </a:r>
            <a:endParaRPr lang="en-US" sz="2400" i="1" dirty="0">
              <a:latin typeface="Times New Roman" panose="02020603050405020304" pitchFamily="18" charset="0"/>
              <a:ea typeface="ＭＳ Ｐゴシック"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8B15D707-C9AB-9741-B313-F47D15533FFC}"/>
                  </a:ext>
                </a:extLst>
              </p:cNvPr>
              <p:cNvSpPr txBox="1"/>
              <p:nvPr/>
            </p:nvSpPr>
            <p:spPr>
              <a:xfrm>
                <a:off x="3267035" y="4678681"/>
                <a:ext cx="5930534" cy="210429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800" i="1" smtClean="0">
                              <a:latin typeface="Cambria Math" panose="02040503050406030204" pitchFamily="18" charset="0"/>
                            </a:rPr>
                          </m:ctrlPr>
                        </m:fPr>
                        <m:num>
                          <m:r>
                            <a:rPr lang="en-US" sz="2800" b="0" i="1" smtClean="0">
                              <a:latin typeface="Cambria Math" panose="02040503050406030204" pitchFamily="18" charset="0"/>
                            </a:rPr>
                            <m:t>𝑃</m:t>
                          </m:r>
                        </m:num>
                        <m:den>
                          <m:r>
                            <a:rPr lang="en-US" sz="2800" b="0" i="1" smtClean="0">
                              <a:latin typeface="Cambria Math" panose="02040503050406030204" pitchFamily="18" charset="0"/>
                            </a:rPr>
                            <m:t>𝑅</m:t>
                          </m:r>
                        </m:den>
                      </m:f>
                      <m:r>
                        <a:rPr lang="en-US" sz="2800" b="0" i="1" smtClean="0">
                          <a:latin typeface="Cambria Math" panose="02040503050406030204" pitchFamily="18" charset="0"/>
                          <a:ea typeface="Cambria Math" panose="02040503050406030204" pitchFamily="18" charset="0"/>
                        </a:rPr>
                        <m:t>&gt;</m:t>
                      </m:r>
                      <m:f>
                        <m:fPr>
                          <m:ctrlPr>
                            <a:rPr lang="en-US" sz="2800" i="1" smtClean="0">
                              <a:latin typeface="Cambria Math" panose="02040503050406030204" pitchFamily="18" charset="0"/>
                              <a:ea typeface="Cambria Math" panose="02040503050406030204" pitchFamily="18" charset="0"/>
                            </a:rPr>
                          </m:ctrlPr>
                        </m:fPr>
                        <m:num>
                          <m:r>
                            <a:rPr lang="en-US" sz="2800" b="0" i="1" smtClean="0">
                              <a:latin typeface="Cambria Math" panose="02040503050406030204" pitchFamily="18" charset="0"/>
                              <a:ea typeface="Cambria Math" panose="02040503050406030204" pitchFamily="18" charset="0"/>
                            </a:rPr>
                            <m:t>2</m:t>
                          </m:r>
                          <m:r>
                            <a:rPr lang="en-US" sz="2800" b="0" i="1" smtClean="0">
                              <a:latin typeface="Cambria Math" panose="02040503050406030204" pitchFamily="18" charset="0"/>
                              <a:ea typeface="Cambria Math" panose="02040503050406030204" pitchFamily="18" charset="0"/>
                            </a:rPr>
                            <m:t>𝐿</m:t>
                          </m:r>
                        </m:num>
                        <m:den>
                          <m:r>
                            <a:rPr lang="en-US" sz="2800" b="0" i="1" smtClean="0">
                              <a:latin typeface="Cambria Math" panose="02040503050406030204" pitchFamily="18" charset="0"/>
                              <a:ea typeface="Cambria Math" panose="02040503050406030204" pitchFamily="18" charset="0"/>
                            </a:rPr>
                            <m:t>𝑐</m:t>
                          </m:r>
                        </m:den>
                      </m:f>
                    </m:oMath>
                  </m:oMathPara>
                </a14:m>
                <a:endParaRPr lang="en-US" sz="2800" dirty="0">
                  <a:ea typeface="Cambria Math" panose="02040503050406030204" pitchFamily="18" charset="0"/>
                </a:endParaRPr>
              </a:p>
              <a:p>
                <a:endParaRPr lang="en-US" sz="2800"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2800" i="1" smtClean="0">
                          <a:latin typeface="Cambria Math" panose="02040503050406030204" pitchFamily="18" charset="0"/>
                          <a:ea typeface="Cambria Math" panose="02040503050406030204" pitchFamily="18" charset="0"/>
                        </a:rPr>
                        <m:t>∴</m:t>
                      </m:r>
                      <m:sSub>
                        <m:sSubPr>
                          <m:ctrlPr>
                            <a:rPr lang="en-US" sz="2800" i="1" smtClean="0">
                              <a:latin typeface="Cambria Math" panose="02040503050406030204" pitchFamily="18" charset="0"/>
                              <a:ea typeface="Cambria Math" panose="02040503050406030204" pitchFamily="18" charset="0"/>
                            </a:rPr>
                          </m:ctrlPr>
                        </m:sSubPr>
                        <m:e>
                          <m:r>
                            <a:rPr lang="en-US" sz="2800" b="0" i="1" smtClean="0">
                              <a:latin typeface="Cambria Math" panose="02040503050406030204" pitchFamily="18" charset="0"/>
                              <a:ea typeface="Cambria Math" panose="02040503050406030204" pitchFamily="18" charset="0"/>
                            </a:rPr>
                            <m:t>𝑃</m:t>
                          </m:r>
                        </m:e>
                        <m:sub>
                          <m:r>
                            <a:rPr lang="en-US" sz="2800" b="0" i="1" smtClean="0">
                              <a:latin typeface="Cambria Math" panose="02040503050406030204" pitchFamily="18" charset="0"/>
                              <a:ea typeface="Cambria Math" panose="02040503050406030204" pitchFamily="18" charset="0"/>
                            </a:rPr>
                            <m:t>𝑚𝑖𝑛</m:t>
                          </m:r>
                        </m:sub>
                      </m:sSub>
                      <m:r>
                        <a:rPr lang="en-US" sz="2800" b="0" i="1" smtClean="0">
                          <a:latin typeface="Cambria Math" panose="02040503050406030204" pitchFamily="18" charset="0"/>
                          <a:ea typeface="Cambria Math" panose="02040503050406030204" pitchFamily="18" charset="0"/>
                        </a:rPr>
                        <m:t>=</m:t>
                      </m:r>
                      <m:f>
                        <m:fPr>
                          <m:ctrlPr>
                            <a:rPr lang="en-US" sz="2800" b="0" i="1" smtClean="0">
                              <a:latin typeface="Cambria Math" panose="02040503050406030204" pitchFamily="18" charset="0"/>
                              <a:ea typeface="Cambria Math" panose="02040503050406030204" pitchFamily="18" charset="0"/>
                            </a:rPr>
                          </m:ctrlPr>
                        </m:fPr>
                        <m:num>
                          <m:r>
                            <a:rPr lang="en-US" sz="2800" b="0" i="1" smtClean="0">
                              <a:latin typeface="Cambria Math" panose="02040503050406030204" pitchFamily="18" charset="0"/>
                              <a:ea typeface="Cambria Math" panose="02040503050406030204" pitchFamily="18" charset="0"/>
                            </a:rPr>
                            <m:t>2</m:t>
                          </m:r>
                          <m:r>
                            <a:rPr lang="en-US" sz="2800" b="0" i="1" smtClean="0">
                              <a:latin typeface="Cambria Math" panose="02040503050406030204" pitchFamily="18" charset="0"/>
                              <a:ea typeface="Cambria Math" panose="02040503050406030204" pitchFamily="18" charset="0"/>
                            </a:rPr>
                            <m:t>𝐿𝑅</m:t>
                          </m:r>
                        </m:num>
                        <m:den>
                          <m:r>
                            <a:rPr lang="en-US" sz="2800" b="0" i="1" smtClean="0">
                              <a:latin typeface="Cambria Math" panose="02040503050406030204" pitchFamily="18" charset="0"/>
                              <a:ea typeface="Cambria Math" panose="02040503050406030204" pitchFamily="18" charset="0"/>
                            </a:rPr>
                            <m:t>𝑐</m:t>
                          </m:r>
                        </m:den>
                      </m:f>
                      <m:r>
                        <a:rPr lang="en-US" sz="2800" b="0" i="1" smtClean="0">
                          <a:latin typeface="Cambria Math" panose="02040503050406030204" pitchFamily="18" charset="0"/>
                          <a:ea typeface="Cambria Math" panose="02040503050406030204" pitchFamily="18" charset="0"/>
                        </a:rPr>
                        <m:t>=</m:t>
                      </m:r>
                      <m:f>
                        <m:fPr>
                          <m:ctrlPr>
                            <a:rPr lang="en-US" sz="2800" b="0" i="1" smtClean="0">
                              <a:latin typeface="Cambria Math" panose="02040503050406030204" pitchFamily="18" charset="0"/>
                              <a:ea typeface="Cambria Math" panose="02040503050406030204" pitchFamily="18" charset="0"/>
                            </a:rPr>
                          </m:ctrlPr>
                        </m:fPr>
                        <m:num>
                          <m:r>
                            <a:rPr lang="en-US" sz="2800" b="0" i="1" smtClean="0">
                              <a:latin typeface="Cambria Math" panose="02040503050406030204" pitchFamily="18" charset="0"/>
                              <a:ea typeface="Cambria Math" panose="02040503050406030204" pitchFamily="18" charset="0"/>
                            </a:rPr>
                            <m:t>2×</m:t>
                          </m:r>
                          <m:sSup>
                            <m:sSupPr>
                              <m:ctrlPr>
                                <a:rPr lang="en-US" sz="2800" b="0" i="1" smtClean="0">
                                  <a:latin typeface="Cambria Math" panose="02040503050406030204" pitchFamily="18" charset="0"/>
                                  <a:ea typeface="Cambria Math" panose="02040503050406030204" pitchFamily="18" charset="0"/>
                                </a:rPr>
                              </m:ctrlPr>
                            </m:sSupPr>
                            <m:e>
                              <m:r>
                                <a:rPr lang="en-US" sz="2800" b="0" i="1" smtClean="0">
                                  <a:latin typeface="Cambria Math" panose="02040503050406030204" pitchFamily="18" charset="0"/>
                                  <a:ea typeface="Cambria Math" panose="02040503050406030204" pitchFamily="18" charset="0"/>
                                </a:rPr>
                                <m:t>10</m:t>
                              </m:r>
                            </m:e>
                            <m:sup>
                              <m:r>
                                <a:rPr lang="en-US" sz="2800" b="0" i="1" smtClean="0">
                                  <a:latin typeface="Cambria Math" panose="02040503050406030204" pitchFamily="18" charset="0"/>
                                  <a:ea typeface="Cambria Math" panose="02040503050406030204" pitchFamily="18" charset="0"/>
                                </a:rPr>
                                <m:t>11</m:t>
                              </m:r>
                            </m:sup>
                          </m:sSup>
                        </m:num>
                        <m:den>
                          <m:r>
                            <a:rPr lang="en-US" sz="2800" b="0" i="1" smtClean="0">
                              <a:latin typeface="Cambria Math" panose="02040503050406030204" pitchFamily="18" charset="0"/>
                              <a:ea typeface="Cambria Math" panose="02040503050406030204" pitchFamily="18" charset="0"/>
                            </a:rPr>
                            <m:t>2×</m:t>
                          </m:r>
                          <m:sSup>
                            <m:sSupPr>
                              <m:ctrlPr>
                                <a:rPr lang="en-US" sz="2800" b="0" i="1" smtClean="0">
                                  <a:latin typeface="Cambria Math" panose="02040503050406030204" pitchFamily="18" charset="0"/>
                                  <a:ea typeface="Cambria Math" panose="02040503050406030204" pitchFamily="18" charset="0"/>
                                </a:rPr>
                              </m:ctrlPr>
                            </m:sSupPr>
                            <m:e>
                              <m:r>
                                <a:rPr lang="en-US" sz="2800" b="0" i="1" smtClean="0">
                                  <a:latin typeface="Cambria Math" panose="02040503050406030204" pitchFamily="18" charset="0"/>
                                  <a:ea typeface="Cambria Math" panose="02040503050406030204" pitchFamily="18" charset="0"/>
                                </a:rPr>
                                <m:t>10</m:t>
                              </m:r>
                            </m:e>
                            <m:sup>
                              <m:r>
                                <a:rPr lang="en-US" sz="2800" b="0" i="1" smtClean="0">
                                  <a:latin typeface="Cambria Math" panose="02040503050406030204" pitchFamily="18" charset="0"/>
                                  <a:ea typeface="Cambria Math" panose="02040503050406030204" pitchFamily="18" charset="0"/>
                                </a:rPr>
                                <m:t>8</m:t>
                              </m:r>
                            </m:sup>
                          </m:sSup>
                        </m:den>
                      </m:f>
                      <m:r>
                        <a:rPr lang="en-US" sz="2800" b="0" i="1" smtClean="0">
                          <a:latin typeface="Cambria Math" panose="02040503050406030204" pitchFamily="18" charset="0"/>
                          <a:ea typeface="Cambria Math" panose="02040503050406030204" pitchFamily="18" charset="0"/>
                        </a:rPr>
                        <m:t>=1,000 </m:t>
                      </m:r>
                      <m:r>
                        <a:rPr lang="en-US" sz="2800" b="0" i="1" smtClean="0">
                          <a:latin typeface="Cambria Math" panose="02040503050406030204" pitchFamily="18" charset="0"/>
                          <a:ea typeface="Cambria Math" panose="02040503050406030204" pitchFamily="18" charset="0"/>
                        </a:rPr>
                        <m:t>𝑏𝑖𝑡𝑠</m:t>
                      </m:r>
                    </m:oMath>
                  </m:oMathPara>
                </a14:m>
                <a:endParaRPr lang="en-US" sz="2800" dirty="0"/>
              </a:p>
            </p:txBody>
          </p:sp>
        </mc:Choice>
        <mc:Fallback xmlns="">
          <p:sp>
            <p:nvSpPr>
              <p:cNvPr id="13" name="TextBox 12">
                <a:extLst>
                  <a:ext uri="{FF2B5EF4-FFF2-40B4-BE49-F238E27FC236}">
                    <a16:creationId xmlns:a16="http://schemas.microsoft.com/office/drawing/2014/main" id="{8B15D707-C9AB-9741-B313-F47D15533FFC}"/>
                  </a:ext>
                </a:extLst>
              </p:cNvPr>
              <p:cNvSpPr txBox="1">
                <a:spLocks noRot="1" noChangeAspect="1" noMove="1" noResize="1" noEditPoints="1" noAdjustHandles="1" noChangeArrowheads="1" noChangeShapeType="1" noTextEdit="1"/>
              </p:cNvSpPr>
              <p:nvPr/>
            </p:nvSpPr>
            <p:spPr>
              <a:xfrm>
                <a:off x="3267035" y="4678681"/>
                <a:ext cx="5930534" cy="2104294"/>
              </a:xfrm>
              <a:prstGeom prst="rect">
                <a:avLst/>
              </a:prstGeom>
              <a:blipFill>
                <a:blip r:embed="rId4"/>
                <a:stretch>
                  <a:fillRect r="-214" b="-4192"/>
                </a:stretch>
              </a:blipFill>
            </p:spPr>
            <p:txBody>
              <a:bodyPr/>
              <a:lstStyle/>
              <a:p>
                <a:r>
                  <a:rPr lang="en-US">
                    <a:noFill/>
                  </a:rPr>
                  <a:t> </a:t>
                </a:r>
              </a:p>
            </p:txBody>
          </p:sp>
        </mc:Fallback>
      </mc:AlternateContent>
    </p:spTree>
    <p:extLst>
      <p:ext uri="{BB962C8B-B14F-4D97-AF65-F5344CB8AC3E}">
        <p14:creationId xmlns:p14="http://schemas.microsoft.com/office/powerpoint/2010/main" val="15632958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627A5-1A22-6C49-9CB3-970F018B420B}"/>
              </a:ext>
            </a:extLst>
          </p:cNvPr>
          <p:cNvSpPr>
            <a:spLocks noGrp="1"/>
          </p:cNvSpPr>
          <p:nvPr>
            <p:ph type="title"/>
          </p:nvPr>
        </p:nvSpPr>
        <p:spPr/>
        <p:txBody>
          <a:bodyPr/>
          <a:lstStyle/>
          <a:p>
            <a:pPr>
              <a:defRPr/>
            </a:pPr>
            <a:r>
              <a:rPr lang="en-US" dirty="0">
                <a:ea typeface="+mj-ea"/>
                <a:cs typeface="+mj-cs"/>
              </a:rPr>
              <a:t>The 4 Layer Internet Model</a:t>
            </a:r>
          </a:p>
        </p:txBody>
      </p:sp>
      <p:grpSp>
        <p:nvGrpSpPr>
          <p:cNvPr id="14" name="Group 13">
            <a:extLst>
              <a:ext uri="{FF2B5EF4-FFF2-40B4-BE49-F238E27FC236}">
                <a16:creationId xmlns:a16="http://schemas.microsoft.com/office/drawing/2014/main" id="{EACC0976-32BC-0344-90E6-C038454A662D}"/>
              </a:ext>
            </a:extLst>
          </p:cNvPr>
          <p:cNvGrpSpPr>
            <a:grpSpLocks/>
          </p:cNvGrpSpPr>
          <p:nvPr/>
        </p:nvGrpSpPr>
        <p:grpSpPr bwMode="auto">
          <a:xfrm>
            <a:off x="3861246" y="3904693"/>
            <a:ext cx="2074333" cy="1577474"/>
            <a:chOff x="3124200" y="3962401"/>
            <a:chExt cx="1555749" cy="1872720"/>
          </a:xfrm>
        </p:grpSpPr>
        <p:sp>
          <p:nvSpPr>
            <p:cNvPr id="15" name="Rectangle 9">
              <a:extLst>
                <a:ext uri="{FF2B5EF4-FFF2-40B4-BE49-F238E27FC236}">
                  <a16:creationId xmlns:a16="http://schemas.microsoft.com/office/drawing/2014/main" id="{EC5F0DD0-592E-394D-AE49-67F54B77B68D}"/>
                </a:ext>
              </a:extLst>
            </p:cNvPr>
            <p:cNvSpPr>
              <a:spLocks noChangeArrowheads="1"/>
            </p:cNvSpPr>
            <p:nvPr/>
          </p:nvSpPr>
          <p:spPr bwMode="auto">
            <a:xfrm>
              <a:off x="3124200" y="3962401"/>
              <a:ext cx="1555749" cy="928425"/>
            </a:xfrm>
            <a:prstGeom prst="rect">
              <a:avLst/>
            </a:prstGeom>
            <a:solidFill>
              <a:srgbClr val="FFFF00"/>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Network</a:t>
              </a:r>
            </a:p>
          </p:txBody>
        </p:sp>
        <p:sp>
          <p:nvSpPr>
            <p:cNvPr id="16" name="Rectangle 10">
              <a:extLst>
                <a:ext uri="{FF2B5EF4-FFF2-40B4-BE49-F238E27FC236}">
                  <a16:creationId xmlns:a16="http://schemas.microsoft.com/office/drawing/2014/main" id="{D6E67387-FBB1-3F4E-8690-5FEC3E986E52}"/>
                </a:ext>
              </a:extLst>
            </p:cNvPr>
            <p:cNvSpPr>
              <a:spLocks noChangeArrowheads="1"/>
            </p:cNvSpPr>
            <p:nvPr/>
          </p:nvSpPr>
          <p:spPr bwMode="auto">
            <a:xfrm>
              <a:off x="3124200" y="4906696"/>
              <a:ext cx="1555749" cy="928425"/>
            </a:xfrm>
            <a:prstGeom prst="rect">
              <a:avLst/>
            </a:prstGeom>
            <a:solidFill>
              <a:schemeClr val="bg1">
                <a:lumMod val="65000"/>
              </a:schemeClr>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Link</a:t>
              </a:r>
            </a:p>
          </p:txBody>
        </p:sp>
      </p:grpSp>
      <p:grpSp>
        <p:nvGrpSpPr>
          <p:cNvPr id="32773" name="Group 39">
            <a:extLst>
              <a:ext uri="{FF2B5EF4-FFF2-40B4-BE49-F238E27FC236}">
                <a16:creationId xmlns:a16="http://schemas.microsoft.com/office/drawing/2014/main" id="{419BB04F-3E77-7741-A5A5-6EC0F4259DAD}"/>
              </a:ext>
            </a:extLst>
          </p:cNvPr>
          <p:cNvGrpSpPr>
            <a:grpSpLocks/>
          </p:cNvGrpSpPr>
          <p:nvPr/>
        </p:nvGrpSpPr>
        <p:grpSpPr bwMode="auto">
          <a:xfrm>
            <a:off x="406623" y="2300482"/>
            <a:ext cx="3250756" cy="3181685"/>
            <a:chOff x="761999" y="2057401"/>
            <a:chExt cx="2438403" cy="3778244"/>
          </a:xfrm>
        </p:grpSpPr>
        <p:sp>
          <p:nvSpPr>
            <p:cNvPr id="41" name="Rectangle 9">
              <a:extLst>
                <a:ext uri="{FF2B5EF4-FFF2-40B4-BE49-F238E27FC236}">
                  <a16:creationId xmlns:a16="http://schemas.microsoft.com/office/drawing/2014/main" id="{6548FE69-C803-5D44-B9F5-2BB8707B809F}"/>
                </a:ext>
              </a:extLst>
            </p:cNvPr>
            <p:cNvSpPr>
              <a:spLocks noChangeArrowheads="1"/>
            </p:cNvSpPr>
            <p:nvPr/>
          </p:nvSpPr>
          <p:spPr bwMode="auto">
            <a:xfrm>
              <a:off x="761999" y="3946523"/>
              <a:ext cx="2438402" cy="944561"/>
            </a:xfrm>
            <a:prstGeom prst="rect">
              <a:avLst/>
            </a:prstGeom>
            <a:solidFill>
              <a:srgbClr val="FFFF00"/>
            </a:solidFill>
            <a:ln w="38100">
              <a:solidFill>
                <a:schemeClr val="tx1"/>
              </a:solidFill>
              <a:miter lim="800000"/>
              <a:headEnd/>
              <a:tailEnd/>
            </a:ln>
            <a:effectLst/>
          </p:spPr>
          <p:txBody>
            <a:bodyPr wrap="none" anchor="ctr"/>
            <a:lstStyle/>
            <a:p>
              <a:pPr algn="ctr" eaLnBrk="1" hangingPunct="1">
                <a:defRPr/>
              </a:pPr>
              <a:r>
                <a:rPr lang="en-US" sz="3158">
                  <a:latin typeface="+mj-lt"/>
                  <a:ea typeface="ＭＳ Ｐゴシック" charset="0"/>
                </a:rPr>
                <a:t>Network</a:t>
              </a:r>
            </a:p>
          </p:txBody>
        </p:sp>
        <p:sp>
          <p:nvSpPr>
            <p:cNvPr id="42" name="Rectangle 10">
              <a:extLst>
                <a:ext uri="{FF2B5EF4-FFF2-40B4-BE49-F238E27FC236}">
                  <a16:creationId xmlns:a16="http://schemas.microsoft.com/office/drawing/2014/main" id="{76238386-1DDD-B840-B5C0-2FC0DFFD8211}"/>
                </a:ext>
              </a:extLst>
            </p:cNvPr>
            <p:cNvSpPr>
              <a:spLocks noChangeArrowheads="1"/>
            </p:cNvSpPr>
            <p:nvPr/>
          </p:nvSpPr>
          <p:spPr bwMode="auto">
            <a:xfrm>
              <a:off x="761999" y="4891084"/>
              <a:ext cx="2438402" cy="944561"/>
            </a:xfrm>
            <a:prstGeom prst="rect">
              <a:avLst/>
            </a:prstGeom>
            <a:solidFill>
              <a:schemeClr val="bg1">
                <a:lumMod val="65000"/>
              </a:schemeClr>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Link</a:t>
              </a:r>
            </a:p>
          </p:txBody>
        </p:sp>
        <p:sp>
          <p:nvSpPr>
            <p:cNvPr id="43" name="Rectangle 11">
              <a:extLst>
                <a:ext uri="{FF2B5EF4-FFF2-40B4-BE49-F238E27FC236}">
                  <a16:creationId xmlns:a16="http://schemas.microsoft.com/office/drawing/2014/main" id="{3099FD6D-5EB5-214E-8EC8-2BDF6674C228}"/>
                </a:ext>
              </a:extLst>
            </p:cNvPr>
            <p:cNvSpPr>
              <a:spLocks noChangeArrowheads="1"/>
            </p:cNvSpPr>
            <p:nvPr/>
          </p:nvSpPr>
          <p:spPr bwMode="auto">
            <a:xfrm>
              <a:off x="761999" y="3001963"/>
              <a:ext cx="2438402" cy="944561"/>
            </a:xfrm>
            <a:prstGeom prst="rect">
              <a:avLst/>
            </a:prstGeom>
            <a:solidFill>
              <a:schemeClr val="accent1"/>
            </a:solidFill>
            <a:ln w="38100">
              <a:solidFill>
                <a:schemeClr val="tx1"/>
              </a:solidFill>
              <a:miter lim="800000"/>
              <a:headEnd/>
              <a:tailEnd/>
            </a:ln>
            <a:effectLst/>
          </p:spPr>
          <p:txBody>
            <a:bodyPr wrap="none" anchor="ctr"/>
            <a:lstStyle/>
            <a:p>
              <a:pPr algn="ctr" eaLnBrk="1" hangingPunct="1">
                <a:defRPr/>
              </a:pPr>
              <a:r>
                <a:rPr lang="en-US" sz="3158">
                  <a:latin typeface="+mj-lt"/>
                  <a:ea typeface="ＭＳ Ｐゴシック" charset="0"/>
                </a:rPr>
                <a:t>Transport</a:t>
              </a:r>
            </a:p>
          </p:txBody>
        </p:sp>
        <p:sp>
          <p:nvSpPr>
            <p:cNvPr id="44" name="Rectangle 12">
              <a:extLst>
                <a:ext uri="{FF2B5EF4-FFF2-40B4-BE49-F238E27FC236}">
                  <a16:creationId xmlns:a16="http://schemas.microsoft.com/office/drawing/2014/main" id="{FAC88849-3B03-F745-BE12-95BC9AE44233}"/>
                </a:ext>
              </a:extLst>
            </p:cNvPr>
            <p:cNvSpPr>
              <a:spLocks noChangeArrowheads="1"/>
            </p:cNvSpPr>
            <p:nvPr/>
          </p:nvSpPr>
          <p:spPr bwMode="auto">
            <a:xfrm rot="16200000">
              <a:off x="1508920" y="1310481"/>
              <a:ext cx="944561" cy="2438402"/>
            </a:xfrm>
            <a:prstGeom prst="rect">
              <a:avLst/>
            </a:prstGeom>
            <a:solidFill>
              <a:schemeClr val="accent6">
                <a:lumMod val="60000"/>
                <a:lumOff val="40000"/>
              </a:schemeClr>
            </a:solidFill>
            <a:ln w="38100">
              <a:solidFill>
                <a:schemeClr val="tx1"/>
              </a:solidFill>
              <a:miter lim="800000"/>
              <a:headEnd/>
              <a:tailEnd/>
            </a:ln>
            <a:effectLst/>
          </p:spPr>
          <p:txBody>
            <a:bodyPr vert="eaVert" wrap="none" anchor="ctr"/>
            <a:lstStyle/>
            <a:p>
              <a:pPr algn="ctr" eaLnBrk="1" hangingPunct="1">
                <a:defRPr/>
              </a:pPr>
              <a:endParaRPr lang="en-US" sz="3158">
                <a:latin typeface="+mj-lt"/>
                <a:ea typeface="ＭＳ Ｐゴシック" charset="0"/>
              </a:endParaRPr>
            </a:p>
          </p:txBody>
        </p:sp>
        <p:sp>
          <p:nvSpPr>
            <p:cNvPr id="45" name="Text Box 28">
              <a:extLst>
                <a:ext uri="{FF2B5EF4-FFF2-40B4-BE49-F238E27FC236}">
                  <a16:creationId xmlns:a16="http://schemas.microsoft.com/office/drawing/2014/main" id="{A484352D-9420-7D41-9BD7-B3176FE8C869}"/>
                </a:ext>
              </a:extLst>
            </p:cNvPr>
            <p:cNvSpPr txBox="1">
              <a:spLocks noChangeArrowheads="1"/>
            </p:cNvSpPr>
            <p:nvPr/>
          </p:nvSpPr>
          <p:spPr bwMode="auto">
            <a:xfrm>
              <a:off x="1193190" y="2239965"/>
              <a:ext cx="1951223" cy="68673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defRPr/>
              </a:pPr>
              <a:r>
                <a:rPr lang="en-US" sz="3158" dirty="0">
                  <a:latin typeface="+mj-lt"/>
                  <a:ea typeface="ＭＳ Ｐゴシック" charset="0"/>
                </a:rPr>
                <a:t>Application</a:t>
              </a:r>
            </a:p>
          </p:txBody>
        </p:sp>
      </p:grpSp>
      <p:sp>
        <p:nvSpPr>
          <p:cNvPr id="60" name="Freeform 59">
            <a:extLst>
              <a:ext uri="{FF2B5EF4-FFF2-40B4-BE49-F238E27FC236}">
                <a16:creationId xmlns:a16="http://schemas.microsoft.com/office/drawing/2014/main" id="{EA4DA293-F5E8-104D-BB1E-15363DE55790}"/>
              </a:ext>
            </a:extLst>
          </p:cNvPr>
          <p:cNvSpPr>
            <a:spLocks/>
          </p:cNvSpPr>
          <p:nvPr/>
        </p:nvSpPr>
        <p:spPr bwMode="auto">
          <a:xfrm>
            <a:off x="2021974" y="5488852"/>
            <a:ext cx="2550026" cy="385456"/>
          </a:xfrm>
          <a:custGeom>
            <a:avLst/>
            <a:gdLst>
              <a:gd name="T0" fmla="*/ 0 w 2082800"/>
              <a:gd name="T1" fmla="*/ 0 h 457200"/>
              <a:gd name="T2" fmla="*/ 64022 w 2082800"/>
              <a:gd name="T3" fmla="*/ 762542 h 457200"/>
              <a:gd name="T4" fmla="*/ 7874279 w 2082800"/>
              <a:gd name="T5" fmla="*/ 791871 h 457200"/>
              <a:gd name="T6" fmla="*/ 7874279 w 2082800"/>
              <a:gd name="T7" fmla="*/ 29328 h 4572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2800" h="457200">
                <a:moveTo>
                  <a:pt x="0" y="0"/>
                </a:moveTo>
                <a:lnTo>
                  <a:pt x="16934" y="440266"/>
                </a:lnTo>
                <a:lnTo>
                  <a:pt x="2082800" y="457200"/>
                </a:lnTo>
                <a:lnTo>
                  <a:pt x="2082800" y="16933"/>
                </a:lnTo>
              </a:path>
            </a:pathLst>
          </a:custGeom>
          <a:noFill/>
          <a:ln w="38100" cmpd="sng">
            <a:solidFill>
              <a:schemeClr val="tx2"/>
            </a:solidFill>
            <a:round/>
            <a:headEnd type="none" w="med" len="med"/>
            <a:tailEnd type="arrow" w="med" len="med"/>
          </a:ln>
          <a:extLst>
            <a:ext uri="{909E8E84-426E-40DD-AFC4-6F175D3DCCD1}">
              <a14:hiddenFill xmlns:a14="http://schemas.microsoft.com/office/drawing/2010/main">
                <a:solidFill>
                  <a:srgbClr val="FFFFFF"/>
                </a:solidFill>
              </a14:hiddenFill>
            </a:ext>
          </a:extLst>
        </p:spPr>
        <p:txBody>
          <a:bodyPr lIns="102669" tIns="51335" rIns="102669" bIns="51335"/>
          <a:lstStyle/>
          <a:p>
            <a:endParaRPr lang="en-US" sz="1263"/>
          </a:p>
        </p:txBody>
      </p:sp>
      <p:sp>
        <p:nvSpPr>
          <p:cNvPr id="65" name="TextBox 64">
            <a:extLst>
              <a:ext uri="{FF2B5EF4-FFF2-40B4-BE49-F238E27FC236}">
                <a16:creationId xmlns:a16="http://schemas.microsoft.com/office/drawing/2014/main" id="{BE0F76A6-2979-9848-A106-43340FCE77AF}"/>
              </a:ext>
            </a:extLst>
          </p:cNvPr>
          <p:cNvSpPr txBox="1"/>
          <p:nvPr/>
        </p:nvSpPr>
        <p:spPr>
          <a:xfrm>
            <a:off x="4165378" y="3364386"/>
            <a:ext cx="1278727" cy="589640"/>
          </a:xfrm>
          <a:prstGeom prst="rect">
            <a:avLst/>
          </a:prstGeom>
          <a:noFill/>
        </p:spPr>
        <p:txBody>
          <a:bodyPr wrap="none" lIns="102669" tIns="51335" rIns="102669" bIns="51335">
            <a:spAutoFit/>
          </a:bodyPr>
          <a:lstStyle/>
          <a:p>
            <a:pPr>
              <a:defRPr/>
            </a:pPr>
            <a:r>
              <a:rPr lang="en-US" sz="3158" i="1" dirty="0">
                <a:latin typeface="+mj-lt"/>
                <a:ea typeface="ＭＳ Ｐゴシック" charset="0"/>
                <a:cs typeface="ＭＳ Ｐゴシック" charset="0"/>
              </a:rPr>
              <a:t>Router</a:t>
            </a:r>
          </a:p>
        </p:txBody>
      </p:sp>
      <p:sp>
        <p:nvSpPr>
          <p:cNvPr id="70" name="Freeform 69">
            <a:extLst>
              <a:ext uri="{FF2B5EF4-FFF2-40B4-BE49-F238E27FC236}">
                <a16:creationId xmlns:a16="http://schemas.microsoft.com/office/drawing/2014/main" id="{07A913D2-40A9-8E43-A380-51DB7E60BB32}"/>
              </a:ext>
            </a:extLst>
          </p:cNvPr>
          <p:cNvSpPr>
            <a:spLocks/>
          </p:cNvSpPr>
          <p:nvPr/>
        </p:nvSpPr>
        <p:spPr bwMode="auto">
          <a:xfrm>
            <a:off x="5069974" y="5482167"/>
            <a:ext cx="1839272" cy="385456"/>
          </a:xfrm>
          <a:custGeom>
            <a:avLst/>
            <a:gdLst>
              <a:gd name="T0" fmla="*/ 0 w 2082800"/>
              <a:gd name="T1" fmla="*/ 0 h 457200"/>
              <a:gd name="T2" fmla="*/ 6498 w 2082800"/>
              <a:gd name="T3" fmla="*/ 762542 h 457200"/>
              <a:gd name="T4" fmla="*/ 799139 w 2082800"/>
              <a:gd name="T5" fmla="*/ 791871 h 457200"/>
              <a:gd name="T6" fmla="*/ 799139 w 2082800"/>
              <a:gd name="T7" fmla="*/ 29328 h 4572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2800" h="457200">
                <a:moveTo>
                  <a:pt x="0" y="0"/>
                </a:moveTo>
                <a:lnTo>
                  <a:pt x="16934" y="440266"/>
                </a:lnTo>
                <a:lnTo>
                  <a:pt x="2082800" y="457200"/>
                </a:lnTo>
                <a:lnTo>
                  <a:pt x="2082800" y="16933"/>
                </a:lnTo>
              </a:path>
            </a:pathLst>
          </a:custGeom>
          <a:noFill/>
          <a:ln w="38100" cmpd="sng">
            <a:solidFill>
              <a:schemeClr val="tx2"/>
            </a:solidFill>
            <a:round/>
            <a:headEnd type="none" w="med" len="med"/>
            <a:tailEnd type="arrow" w="med" len="med"/>
          </a:ln>
          <a:extLst>
            <a:ext uri="{909E8E84-426E-40DD-AFC4-6F175D3DCCD1}">
              <a14:hiddenFill xmlns:a14="http://schemas.microsoft.com/office/drawing/2010/main">
                <a:solidFill>
                  <a:srgbClr val="FFFFFF"/>
                </a:solidFill>
              </a14:hiddenFill>
            </a:ext>
          </a:extLst>
        </p:spPr>
        <p:txBody>
          <a:bodyPr lIns="102669" tIns="51335" rIns="102669" bIns="51335"/>
          <a:lstStyle/>
          <a:p>
            <a:endParaRPr lang="en-US" sz="1263"/>
          </a:p>
        </p:txBody>
      </p:sp>
      <p:sp>
        <p:nvSpPr>
          <p:cNvPr id="73" name="Freeform 72">
            <a:extLst>
              <a:ext uri="{FF2B5EF4-FFF2-40B4-BE49-F238E27FC236}">
                <a16:creationId xmlns:a16="http://schemas.microsoft.com/office/drawing/2014/main" id="{4DD2C8C4-F5BF-CE44-A24B-D5678DD6092B}"/>
              </a:ext>
            </a:extLst>
          </p:cNvPr>
          <p:cNvSpPr>
            <a:spLocks/>
          </p:cNvSpPr>
          <p:nvPr/>
        </p:nvSpPr>
        <p:spPr bwMode="auto">
          <a:xfrm>
            <a:off x="7417246" y="5488852"/>
            <a:ext cx="1839272" cy="385456"/>
          </a:xfrm>
          <a:custGeom>
            <a:avLst/>
            <a:gdLst>
              <a:gd name="T0" fmla="*/ 0 w 2082800"/>
              <a:gd name="T1" fmla="*/ 0 h 457200"/>
              <a:gd name="T2" fmla="*/ 6498 w 2082800"/>
              <a:gd name="T3" fmla="*/ 762542 h 457200"/>
              <a:gd name="T4" fmla="*/ 799143 w 2082800"/>
              <a:gd name="T5" fmla="*/ 791871 h 457200"/>
              <a:gd name="T6" fmla="*/ 799143 w 2082800"/>
              <a:gd name="T7" fmla="*/ 29328 h 4572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2800" h="457200">
                <a:moveTo>
                  <a:pt x="0" y="0"/>
                </a:moveTo>
                <a:lnTo>
                  <a:pt x="16934" y="440266"/>
                </a:lnTo>
                <a:lnTo>
                  <a:pt x="2082800" y="457200"/>
                </a:lnTo>
                <a:lnTo>
                  <a:pt x="2082800" y="16933"/>
                </a:lnTo>
              </a:path>
            </a:pathLst>
          </a:custGeom>
          <a:noFill/>
          <a:ln w="38100" cmpd="sng">
            <a:solidFill>
              <a:schemeClr val="tx2"/>
            </a:solidFill>
            <a:round/>
            <a:headEnd type="none" w="med" len="med"/>
            <a:tailEnd type="arrow" w="med" len="med"/>
          </a:ln>
          <a:extLst>
            <a:ext uri="{909E8E84-426E-40DD-AFC4-6F175D3DCCD1}">
              <a14:hiddenFill xmlns:a14="http://schemas.microsoft.com/office/drawing/2010/main">
                <a:solidFill>
                  <a:srgbClr val="FFFFFF"/>
                </a:solidFill>
              </a14:hiddenFill>
            </a:ext>
          </a:extLst>
        </p:spPr>
        <p:txBody>
          <a:bodyPr lIns="102669" tIns="51335" rIns="102669" bIns="51335"/>
          <a:lstStyle/>
          <a:p>
            <a:endParaRPr lang="en-US" sz="1263"/>
          </a:p>
        </p:txBody>
      </p:sp>
      <p:sp>
        <p:nvSpPr>
          <p:cNvPr id="32782" name="TextBox 73">
            <a:extLst>
              <a:ext uri="{FF2B5EF4-FFF2-40B4-BE49-F238E27FC236}">
                <a16:creationId xmlns:a16="http://schemas.microsoft.com/office/drawing/2014/main" id="{33B5A663-037C-FE49-800F-2BA379BC2A50}"/>
              </a:ext>
            </a:extLst>
          </p:cNvPr>
          <p:cNvSpPr txBox="1">
            <a:spLocks noChangeArrowheads="1"/>
          </p:cNvSpPr>
          <p:nvPr/>
        </p:nvSpPr>
        <p:spPr bwMode="auto">
          <a:xfrm>
            <a:off x="759772" y="1878263"/>
            <a:ext cx="2153645" cy="44928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102669" tIns="51335" rIns="102669" bIns="51335">
            <a:spAutoFit/>
          </a:bodyPr>
          <a:lstStyle>
            <a:lvl1pPr>
              <a:defRPr sz="2400">
                <a:solidFill>
                  <a:schemeClr val="tx1"/>
                </a:solidFill>
                <a:latin typeface="Comic Sans MS" charset="0"/>
                <a:ea typeface="ＭＳ Ｐゴシック" charset="0"/>
                <a:cs typeface="ＭＳ Ｐゴシック" charset="0"/>
              </a:defRPr>
            </a:lvl1pPr>
            <a:lvl2pPr marL="742950" indent="-285750">
              <a:defRPr sz="2400">
                <a:solidFill>
                  <a:schemeClr val="tx1"/>
                </a:solidFill>
                <a:latin typeface="Comic Sans MS" charset="0"/>
                <a:ea typeface="ＭＳ Ｐゴシック" charset="0"/>
              </a:defRPr>
            </a:lvl2pPr>
            <a:lvl3pPr marL="1143000" indent="-228600">
              <a:defRPr sz="2400">
                <a:solidFill>
                  <a:schemeClr val="tx1"/>
                </a:solidFill>
                <a:latin typeface="Comic Sans MS" charset="0"/>
                <a:ea typeface="ＭＳ Ｐゴシック" charset="0"/>
              </a:defRPr>
            </a:lvl3pPr>
            <a:lvl4pPr marL="1600200" indent="-228600">
              <a:defRPr sz="2400">
                <a:solidFill>
                  <a:schemeClr val="tx1"/>
                </a:solidFill>
                <a:latin typeface="Comic Sans MS" charset="0"/>
                <a:ea typeface="ＭＳ Ｐゴシック" charset="0"/>
              </a:defRPr>
            </a:lvl4pPr>
            <a:lvl5pPr marL="2057400" indent="-228600">
              <a:defRPr sz="2400">
                <a:solidFill>
                  <a:schemeClr val="tx1"/>
                </a:solidFill>
                <a:latin typeface="Comic Sans MS" charset="0"/>
                <a:ea typeface="ＭＳ Ｐゴシック" charset="0"/>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0"/>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0"/>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0"/>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0"/>
              </a:defRPr>
            </a:lvl9pPr>
          </a:lstStyle>
          <a:p>
            <a:pPr>
              <a:defRPr/>
            </a:pPr>
            <a:r>
              <a:rPr lang="en-US" sz="2246" i="1" dirty="0">
                <a:latin typeface="+mj-lt"/>
              </a:rPr>
              <a:t>Source End-Host </a:t>
            </a:r>
          </a:p>
        </p:txBody>
      </p:sp>
      <p:grpSp>
        <p:nvGrpSpPr>
          <p:cNvPr id="76" name="Group 75">
            <a:extLst>
              <a:ext uri="{FF2B5EF4-FFF2-40B4-BE49-F238E27FC236}">
                <a16:creationId xmlns:a16="http://schemas.microsoft.com/office/drawing/2014/main" id="{2EE035C3-0717-0840-9388-DDA1E2B6B4EE}"/>
              </a:ext>
            </a:extLst>
          </p:cNvPr>
          <p:cNvGrpSpPr>
            <a:grpSpLocks/>
          </p:cNvGrpSpPr>
          <p:nvPr/>
        </p:nvGrpSpPr>
        <p:grpSpPr bwMode="auto">
          <a:xfrm>
            <a:off x="8534624" y="1896088"/>
            <a:ext cx="3250754" cy="3618386"/>
            <a:chOff x="6629398" y="1570031"/>
            <a:chExt cx="2438832" cy="4297370"/>
          </a:xfrm>
        </p:grpSpPr>
        <p:grpSp>
          <p:nvGrpSpPr>
            <p:cNvPr id="32802" name="Group 45">
              <a:extLst>
                <a:ext uri="{FF2B5EF4-FFF2-40B4-BE49-F238E27FC236}">
                  <a16:creationId xmlns:a16="http://schemas.microsoft.com/office/drawing/2014/main" id="{C644E345-38BF-E540-AAC0-1798248237E2}"/>
                </a:ext>
              </a:extLst>
            </p:cNvPr>
            <p:cNvGrpSpPr>
              <a:grpSpLocks/>
            </p:cNvGrpSpPr>
            <p:nvPr/>
          </p:nvGrpSpPr>
          <p:grpSpPr bwMode="auto">
            <a:xfrm>
              <a:off x="6629398" y="2088679"/>
              <a:ext cx="2438832" cy="3778722"/>
              <a:chOff x="761998" y="2056923"/>
              <a:chExt cx="2438832" cy="3778722"/>
            </a:xfrm>
          </p:grpSpPr>
          <p:sp>
            <p:nvSpPr>
              <p:cNvPr id="47" name="Rectangle 9">
                <a:extLst>
                  <a:ext uri="{FF2B5EF4-FFF2-40B4-BE49-F238E27FC236}">
                    <a16:creationId xmlns:a16="http://schemas.microsoft.com/office/drawing/2014/main" id="{A20624AB-EF00-A547-B225-118252FA18FE}"/>
                  </a:ext>
                </a:extLst>
              </p:cNvPr>
              <p:cNvSpPr>
                <a:spLocks noChangeArrowheads="1"/>
              </p:cNvSpPr>
              <p:nvPr/>
            </p:nvSpPr>
            <p:spPr bwMode="auto">
              <a:xfrm>
                <a:off x="761998" y="3946284"/>
                <a:ext cx="2438832" cy="944680"/>
              </a:xfrm>
              <a:prstGeom prst="rect">
                <a:avLst/>
              </a:prstGeom>
              <a:solidFill>
                <a:srgbClr val="FFFF00"/>
              </a:solidFill>
              <a:ln w="38100">
                <a:solidFill>
                  <a:schemeClr val="tx1"/>
                </a:solidFill>
                <a:miter lim="800000"/>
                <a:headEnd/>
                <a:tailEnd/>
              </a:ln>
              <a:effectLst/>
            </p:spPr>
            <p:txBody>
              <a:bodyPr wrap="none" anchor="ctr"/>
              <a:lstStyle/>
              <a:p>
                <a:pPr algn="ctr" eaLnBrk="1" hangingPunct="1">
                  <a:defRPr/>
                </a:pPr>
                <a:r>
                  <a:rPr lang="en-US" sz="3158">
                    <a:latin typeface="+mj-lt"/>
                    <a:ea typeface="ＭＳ Ｐゴシック" charset="0"/>
                  </a:rPr>
                  <a:t>Network</a:t>
                </a:r>
              </a:p>
            </p:txBody>
          </p:sp>
          <p:sp>
            <p:nvSpPr>
              <p:cNvPr id="48" name="Rectangle 10">
                <a:extLst>
                  <a:ext uri="{FF2B5EF4-FFF2-40B4-BE49-F238E27FC236}">
                    <a16:creationId xmlns:a16="http://schemas.microsoft.com/office/drawing/2014/main" id="{12BC4D03-380F-F545-A9C1-FB795BAD85E5}"/>
                  </a:ext>
                </a:extLst>
              </p:cNvPr>
              <p:cNvSpPr>
                <a:spLocks noChangeArrowheads="1"/>
              </p:cNvSpPr>
              <p:nvPr/>
            </p:nvSpPr>
            <p:spPr bwMode="auto">
              <a:xfrm>
                <a:off x="761998" y="4890965"/>
                <a:ext cx="2438832" cy="944680"/>
              </a:xfrm>
              <a:prstGeom prst="rect">
                <a:avLst/>
              </a:prstGeom>
              <a:solidFill>
                <a:schemeClr val="bg1">
                  <a:lumMod val="65000"/>
                </a:schemeClr>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Link</a:t>
                </a:r>
              </a:p>
            </p:txBody>
          </p:sp>
          <p:sp>
            <p:nvSpPr>
              <p:cNvPr id="49" name="Rectangle 11">
                <a:extLst>
                  <a:ext uri="{FF2B5EF4-FFF2-40B4-BE49-F238E27FC236}">
                    <a16:creationId xmlns:a16="http://schemas.microsoft.com/office/drawing/2014/main" id="{EB44E558-7F32-DC49-A2E3-81C8116A6B8A}"/>
                  </a:ext>
                </a:extLst>
              </p:cNvPr>
              <p:cNvSpPr>
                <a:spLocks noChangeArrowheads="1"/>
              </p:cNvSpPr>
              <p:nvPr/>
            </p:nvSpPr>
            <p:spPr bwMode="auto">
              <a:xfrm>
                <a:off x="761998" y="3001604"/>
                <a:ext cx="2438832" cy="944680"/>
              </a:xfrm>
              <a:prstGeom prst="rect">
                <a:avLst/>
              </a:prstGeom>
              <a:solidFill>
                <a:schemeClr val="accent1"/>
              </a:solidFill>
              <a:ln w="38100">
                <a:solidFill>
                  <a:schemeClr val="tx1"/>
                </a:solidFill>
                <a:miter lim="800000"/>
                <a:headEnd/>
                <a:tailEnd/>
              </a:ln>
              <a:effectLst/>
            </p:spPr>
            <p:txBody>
              <a:bodyPr wrap="none" anchor="ctr"/>
              <a:lstStyle/>
              <a:p>
                <a:pPr algn="ctr" eaLnBrk="1" hangingPunct="1">
                  <a:defRPr/>
                </a:pPr>
                <a:r>
                  <a:rPr lang="en-US" sz="3158">
                    <a:latin typeface="+mj-lt"/>
                    <a:ea typeface="ＭＳ Ｐゴシック" charset="0"/>
                  </a:rPr>
                  <a:t>Transport</a:t>
                </a:r>
              </a:p>
            </p:txBody>
          </p:sp>
          <p:sp>
            <p:nvSpPr>
              <p:cNvPr id="50" name="Rectangle 12">
                <a:extLst>
                  <a:ext uri="{FF2B5EF4-FFF2-40B4-BE49-F238E27FC236}">
                    <a16:creationId xmlns:a16="http://schemas.microsoft.com/office/drawing/2014/main" id="{F79386E9-572D-AE42-B435-EA8A61DA630C}"/>
                  </a:ext>
                </a:extLst>
              </p:cNvPr>
              <p:cNvSpPr>
                <a:spLocks noChangeArrowheads="1"/>
              </p:cNvSpPr>
              <p:nvPr/>
            </p:nvSpPr>
            <p:spPr bwMode="auto">
              <a:xfrm rot="16200000">
                <a:off x="1509074" y="1309847"/>
                <a:ext cx="944680" cy="2438832"/>
              </a:xfrm>
              <a:prstGeom prst="rect">
                <a:avLst/>
              </a:prstGeom>
              <a:solidFill>
                <a:schemeClr val="accent6">
                  <a:lumMod val="60000"/>
                  <a:lumOff val="40000"/>
                </a:schemeClr>
              </a:solidFill>
              <a:ln w="38100">
                <a:solidFill>
                  <a:schemeClr val="tx1"/>
                </a:solidFill>
                <a:miter lim="800000"/>
                <a:headEnd/>
                <a:tailEnd/>
              </a:ln>
              <a:effectLst/>
            </p:spPr>
            <p:txBody>
              <a:bodyPr vert="eaVert" wrap="none" anchor="ctr"/>
              <a:lstStyle/>
              <a:p>
                <a:pPr algn="ctr" eaLnBrk="1" hangingPunct="1">
                  <a:defRPr/>
                </a:pPr>
                <a:endParaRPr lang="en-US" sz="3158">
                  <a:latin typeface="+mj-lt"/>
                  <a:ea typeface="ＭＳ Ｐゴシック" charset="0"/>
                </a:endParaRPr>
              </a:p>
            </p:txBody>
          </p:sp>
          <p:sp>
            <p:nvSpPr>
              <p:cNvPr id="51" name="Text Box 28">
                <a:extLst>
                  <a:ext uri="{FF2B5EF4-FFF2-40B4-BE49-F238E27FC236}">
                    <a16:creationId xmlns:a16="http://schemas.microsoft.com/office/drawing/2014/main" id="{CEE153CB-7D1F-DD47-903A-A1EE2F061CC3}"/>
                  </a:ext>
                </a:extLst>
              </p:cNvPr>
              <p:cNvSpPr txBox="1">
                <a:spLocks noChangeArrowheads="1"/>
              </p:cNvSpPr>
              <p:nvPr/>
            </p:nvSpPr>
            <p:spPr bwMode="auto">
              <a:xfrm>
                <a:off x="1233383" y="2239509"/>
                <a:ext cx="1951567" cy="68681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defRPr/>
                </a:pPr>
                <a:r>
                  <a:rPr lang="en-US" sz="3158" dirty="0">
                    <a:latin typeface="+mj-lt"/>
                    <a:ea typeface="ＭＳ Ｐゴシック" charset="0"/>
                  </a:rPr>
                  <a:t>Application</a:t>
                </a:r>
              </a:p>
            </p:txBody>
          </p:sp>
        </p:grpSp>
        <p:sp>
          <p:nvSpPr>
            <p:cNvPr id="32803" name="TextBox 74">
              <a:extLst>
                <a:ext uri="{FF2B5EF4-FFF2-40B4-BE49-F238E27FC236}">
                  <a16:creationId xmlns:a16="http://schemas.microsoft.com/office/drawing/2014/main" id="{3A156852-C2F7-D641-9E69-EFB2FDE37D2D}"/>
                </a:ext>
              </a:extLst>
            </p:cNvPr>
            <p:cNvSpPr txBox="1">
              <a:spLocks noChangeArrowheads="1"/>
            </p:cNvSpPr>
            <p:nvPr/>
          </p:nvSpPr>
          <p:spPr bwMode="auto">
            <a:xfrm>
              <a:off x="6812436" y="1570031"/>
              <a:ext cx="2008441" cy="52011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Comic Sans MS" charset="0"/>
                  <a:ea typeface="ＭＳ Ｐゴシック" charset="0"/>
                  <a:cs typeface="ＭＳ Ｐゴシック" charset="0"/>
                </a:defRPr>
              </a:lvl1pPr>
              <a:lvl2pPr marL="742950" indent="-285750">
                <a:defRPr sz="2400">
                  <a:solidFill>
                    <a:schemeClr val="tx1"/>
                  </a:solidFill>
                  <a:latin typeface="Comic Sans MS" charset="0"/>
                  <a:ea typeface="ＭＳ Ｐゴシック" charset="0"/>
                </a:defRPr>
              </a:lvl2pPr>
              <a:lvl3pPr marL="1143000" indent="-228600">
                <a:defRPr sz="2400">
                  <a:solidFill>
                    <a:schemeClr val="tx1"/>
                  </a:solidFill>
                  <a:latin typeface="Comic Sans MS" charset="0"/>
                  <a:ea typeface="ＭＳ Ｐゴシック" charset="0"/>
                </a:defRPr>
              </a:lvl3pPr>
              <a:lvl4pPr marL="1600200" indent="-228600">
                <a:defRPr sz="2400">
                  <a:solidFill>
                    <a:schemeClr val="tx1"/>
                  </a:solidFill>
                  <a:latin typeface="Comic Sans MS" charset="0"/>
                  <a:ea typeface="ＭＳ Ｐゴシック" charset="0"/>
                </a:defRPr>
              </a:lvl4pPr>
              <a:lvl5pPr marL="2057400" indent="-228600">
                <a:defRPr sz="2400">
                  <a:solidFill>
                    <a:schemeClr val="tx1"/>
                  </a:solidFill>
                  <a:latin typeface="Comic Sans MS" charset="0"/>
                  <a:ea typeface="ＭＳ Ｐゴシック" charset="0"/>
                </a:defRPr>
              </a:lvl5pPr>
              <a:lvl6pPr marL="2514600" indent="-228600" eaLnBrk="0" fontAlgn="base" hangingPunct="0">
                <a:spcBef>
                  <a:spcPct val="0"/>
                </a:spcBef>
                <a:spcAft>
                  <a:spcPct val="0"/>
                </a:spcAft>
                <a:defRPr sz="2400">
                  <a:solidFill>
                    <a:schemeClr val="tx1"/>
                  </a:solidFill>
                  <a:latin typeface="Comic Sans MS" charset="0"/>
                  <a:ea typeface="ＭＳ Ｐゴシック" charset="0"/>
                </a:defRPr>
              </a:lvl6pPr>
              <a:lvl7pPr marL="2971800" indent="-228600" eaLnBrk="0" fontAlgn="base" hangingPunct="0">
                <a:spcBef>
                  <a:spcPct val="0"/>
                </a:spcBef>
                <a:spcAft>
                  <a:spcPct val="0"/>
                </a:spcAft>
                <a:defRPr sz="2400">
                  <a:solidFill>
                    <a:schemeClr val="tx1"/>
                  </a:solidFill>
                  <a:latin typeface="Comic Sans MS" charset="0"/>
                  <a:ea typeface="ＭＳ Ｐゴシック" charset="0"/>
                </a:defRPr>
              </a:lvl7pPr>
              <a:lvl8pPr marL="3429000" indent="-228600" eaLnBrk="0" fontAlgn="base" hangingPunct="0">
                <a:spcBef>
                  <a:spcPct val="0"/>
                </a:spcBef>
                <a:spcAft>
                  <a:spcPct val="0"/>
                </a:spcAft>
                <a:defRPr sz="2400">
                  <a:solidFill>
                    <a:schemeClr val="tx1"/>
                  </a:solidFill>
                  <a:latin typeface="Comic Sans MS" charset="0"/>
                  <a:ea typeface="ＭＳ Ｐゴシック" charset="0"/>
                </a:defRPr>
              </a:lvl8pPr>
              <a:lvl9pPr marL="3886200" indent="-228600" eaLnBrk="0" fontAlgn="base" hangingPunct="0">
                <a:spcBef>
                  <a:spcPct val="0"/>
                </a:spcBef>
                <a:spcAft>
                  <a:spcPct val="0"/>
                </a:spcAft>
                <a:defRPr sz="2400">
                  <a:solidFill>
                    <a:schemeClr val="tx1"/>
                  </a:solidFill>
                  <a:latin typeface="Comic Sans MS" charset="0"/>
                  <a:ea typeface="ＭＳ Ｐゴシック" charset="0"/>
                </a:defRPr>
              </a:lvl9pPr>
            </a:lstStyle>
            <a:p>
              <a:pPr>
                <a:defRPr/>
              </a:pPr>
              <a:r>
                <a:rPr lang="en-US" sz="2246" i="1" dirty="0">
                  <a:latin typeface="+mj-lt"/>
                </a:rPr>
                <a:t>Destination End-Host </a:t>
              </a:r>
            </a:p>
          </p:txBody>
        </p:sp>
      </p:grpSp>
      <p:grpSp>
        <p:nvGrpSpPr>
          <p:cNvPr id="77" name="Group 76">
            <a:extLst>
              <a:ext uri="{FF2B5EF4-FFF2-40B4-BE49-F238E27FC236}">
                <a16:creationId xmlns:a16="http://schemas.microsoft.com/office/drawing/2014/main" id="{8C7463EE-A4AD-AE4F-8F7A-4B27618D9AFD}"/>
              </a:ext>
            </a:extLst>
          </p:cNvPr>
          <p:cNvGrpSpPr>
            <a:grpSpLocks/>
          </p:cNvGrpSpPr>
          <p:nvPr/>
        </p:nvGrpSpPr>
        <p:grpSpPr bwMode="auto">
          <a:xfrm>
            <a:off x="6246396" y="3904693"/>
            <a:ext cx="2074333" cy="1577474"/>
            <a:chOff x="3124200" y="3962401"/>
            <a:chExt cx="1555749" cy="1872720"/>
          </a:xfrm>
        </p:grpSpPr>
        <p:sp>
          <p:nvSpPr>
            <p:cNvPr id="78" name="Rectangle 9">
              <a:extLst>
                <a:ext uri="{FF2B5EF4-FFF2-40B4-BE49-F238E27FC236}">
                  <a16:creationId xmlns:a16="http://schemas.microsoft.com/office/drawing/2014/main" id="{499A98CD-8040-6D49-85B5-73F24B0F9A67}"/>
                </a:ext>
              </a:extLst>
            </p:cNvPr>
            <p:cNvSpPr>
              <a:spLocks noChangeArrowheads="1"/>
            </p:cNvSpPr>
            <p:nvPr/>
          </p:nvSpPr>
          <p:spPr bwMode="auto">
            <a:xfrm>
              <a:off x="3124200" y="3962401"/>
              <a:ext cx="1555749" cy="928425"/>
            </a:xfrm>
            <a:prstGeom prst="rect">
              <a:avLst/>
            </a:prstGeom>
            <a:solidFill>
              <a:srgbClr val="FFFF00"/>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Network</a:t>
              </a:r>
            </a:p>
          </p:txBody>
        </p:sp>
        <p:sp>
          <p:nvSpPr>
            <p:cNvPr id="79" name="Rectangle 10">
              <a:extLst>
                <a:ext uri="{FF2B5EF4-FFF2-40B4-BE49-F238E27FC236}">
                  <a16:creationId xmlns:a16="http://schemas.microsoft.com/office/drawing/2014/main" id="{E57C0748-F705-1A44-BEFF-21925CFD140D}"/>
                </a:ext>
              </a:extLst>
            </p:cNvPr>
            <p:cNvSpPr>
              <a:spLocks noChangeArrowheads="1"/>
            </p:cNvSpPr>
            <p:nvPr/>
          </p:nvSpPr>
          <p:spPr bwMode="auto">
            <a:xfrm>
              <a:off x="3124200" y="4906696"/>
              <a:ext cx="1555749" cy="928425"/>
            </a:xfrm>
            <a:prstGeom prst="rect">
              <a:avLst/>
            </a:prstGeom>
            <a:solidFill>
              <a:schemeClr val="bg1">
                <a:lumMod val="65000"/>
              </a:schemeClr>
            </a:solidFill>
            <a:ln w="38100">
              <a:solidFill>
                <a:schemeClr val="tx1"/>
              </a:solidFill>
              <a:miter lim="800000"/>
              <a:headEnd/>
              <a:tailEnd/>
            </a:ln>
            <a:effectLst/>
          </p:spPr>
          <p:txBody>
            <a:bodyPr wrap="none" anchor="ctr"/>
            <a:lstStyle/>
            <a:p>
              <a:pPr algn="ctr" eaLnBrk="1" hangingPunct="1">
                <a:defRPr/>
              </a:pPr>
              <a:r>
                <a:rPr lang="en-US" sz="3158" dirty="0">
                  <a:latin typeface="+mj-lt"/>
                  <a:ea typeface="ＭＳ Ｐゴシック" charset="0"/>
                </a:rPr>
                <a:t>Link</a:t>
              </a:r>
            </a:p>
          </p:txBody>
        </p:sp>
      </p:grpSp>
      <p:sp>
        <p:nvSpPr>
          <p:cNvPr id="85" name="TextBox 84">
            <a:extLst>
              <a:ext uri="{FF2B5EF4-FFF2-40B4-BE49-F238E27FC236}">
                <a16:creationId xmlns:a16="http://schemas.microsoft.com/office/drawing/2014/main" id="{45221E9E-C3B0-7748-AE9E-9372AAD7531E}"/>
              </a:ext>
            </a:extLst>
          </p:cNvPr>
          <p:cNvSpPr txBox="1"/>
          <p:nvPr/>
        </p:nvSpPr>
        <p:spPr>
          <a:xfrm>
            <a:off x="6551641" y="3364386"/>
            <a:ext cx="1278727" cy="589640"/>
          </a:xfrm>
          <a:prstGeom prst="rect">
            <a:avLst/>
          </a:prstGeom>
          <a:noFill/>
        </p:spPr>
        <p:txBody>
          <a:bodyPr wrap="none" lIns="102669" tIns="51335" rIns="102669" bIns="51335">
            <a:spAutoFit/>
          </a:bodyPr>
          <a:lstStyle/>
          <a:p>
            <a:pPr>
              <a:defRPr/>
            </a:pPr>
            <a:r>
              <a:rPr lang="en-US" sz="3158" i="1" dirty="0">
                <a:latin typeface="+mj-lt"/>
                <a:ea typeface="ＭＳ Ｐゴシック" charset="0"/>
                <a:cs typeface="ＭＳ Ｐゴシック" charset="0"/>
              </a:rPr>
              <a:t>Router</a:t>
            </a:r>
          </a:p>
        </p:txBody>
      </p:sp>
    </p:spTree>
    <p:extLst>
      <p:ext uri="{BB962C8B-B14F-4D97-AF65-F5344CB8AC3E}">
        <p14:creationId xmlns:p14="http://schemas.microsoft.com/office/powerpoint/2010/main" val="36011354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a:spLocks noChangeArrowheads="1"/>
          </p:cNvSpPr>
          <p:nvPr/>
        </p:nvSpPr>
        <p:spPr bwMode="auto">
          <a:xfrm>
            <a:off x="1771651" y="3435350"/>
            <a:ext cx="2759075" cy="2209800"/>
          </a:xfrm>
          <a:prstGeom prst="ellipse">
            <a:avLst/>
          </a:prstGeom>
          <a:noFill/>
          <a:ln w="9525">
            <a:solidFill>
              <a:srgbClr val="A6A6A6"/>
            </a:solidFill>
            <a:round/>
            <a:headEnd/>
            <a:tailEnd/>
          </a:ln>
          <a:effectLst>
            <a:outerShdw blurRad="40000" dist="23000" dir="5400000" rotWithShape="0">
              <a:srgbClr val="000000">
                <a:alpha val="34999"/>
              </a:srgbClr>
            </a:outerShdw>
          </a:effectLst>
          <a:extLst>
            <a:ext uri="{909E8E84-426E-40DD-AFC4-6F175D3DCCD1}">
              <a14:hiddenFill xmlns:a14="http://schemas.microsoft.com/office/drawing/2010/main">
                <a:solidFill>
                  <a:srgbClr val="FFFFFF"/>
                </a:solidFill>
              </a14:hiddenFill>
            </a:ext>
          </a:extLst>
        </p:spPr>
        <p:txBody>
          <a:bodyPr lIns="57149" tIns="28574" rIns="57149" bIns="28574" anchor="ctr"/>
          <a:lstStyle/>
          <a:p>
            <a:pPr algn="ctr">
              <a:defRPr/>
            </a:pPr>
            <a:endParaRPr lang="en-US" sz="1500">
              <a:solidFill>
                <a:schemeClr val="lt1"/>
              </a:solidFill>
              <a:latin typeface="+mj-lt"/>
            </a:endParaRPr>
          </a:p>
        </p:txBody>
      </p:sp>
      <p:sp>
        <p:nvSpPr>
          <p:cNvPr id="5" name="TextBox 4"/>
          <p:cNvSpPr txBox="1"/>
          <p:nvPr/>
        </p:nvSpPr>
        <p:spPr>
          <a:xfrm>
            <a:off x="2036764" y="5635625"/>
            <a:ext cx="1574853" cy="288539"/>
          </a:xfrm>
          <a:prstGeom prst="rect">
            <a:avLst/>
          </a:prstGeom>
          <a:noFill/>
        </p:spPr>
        <p:txBody>
          <a:bodyPr wrap="none" lIns="57149" tIns="28574" rIns="57149" bIns="28574">
            <a:spAutoFit/>
          </a:bodyPr>
          <a:lstStyle/>
          <a:p>
            <a:pPr>
              <a:defRPr/>
            </a:pPr>
            <a:r>
              <a:rPr lang="en-US" sz="1500" dirty="0">
                <a:latin typeface="+mj-lt"/>
              </a:rPr>
              <a:t>Stanford University</a:t>
            </a:r>
          </a:p>
        </p:txBody>
      </p:sp>
      <p:grpSp>
        <p:nvGrpSpPr>
          <p:cNvPr id="40963" name="Group 159"/>
          <p:cNvGrpSpPr>
            <a:grpSpLocks/>
          </p:cNvGrpSpPr>
          <p:nvPr/>
        </p:nvGrpSpPr>
        <p:grpSpPr bwMode="auto">
          <a:xfrm>
            <a:off x="2116138" y="4035425"/>
            <a:ext cx="2130425" cy="603250"/>
            <a:chOff x="5030950" y="4105123"/>
            <a:chExt cx="5143290" cy="964734"/>
          </a:xfrm>
        </p:grpSpPr>
        <p:sp>
          <p:nvSpPr>
            <p:cNvPr id="129" name="Can 128"/>
            <p:cNvSpPr>
              <a:spLocks noChangeArrowheads="1"/>
            </p:cNvSpPr>
            <p:nvPr/>
          </p:nvSpPr>
          <p:spPr bwMode="auto">
            <a:xfrm>
              <a:off x="6127061" y="4105123"/>
              <a:ext cx="498232" cy="203102"/>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131" name="Straight Connector 130"/>
            <p:cNvCxnSpPr>
              <a:cxnSpLocks noChangeShapeType="1"/>
            </p:cNvCxnSpPr>
            <p:nvPr/>
          </p:nvCxnSpPr>
          <p:spPr bwMode="auto">
            <a:xfrm flipV="1">
              <a:off x="5421871" y="4244756"/>
              <a:ext cx="758846" cy="109166"/>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32" name="Can 131"/>
            <p:cNvSpPr>
              <a:spLocks noChangeArrowheads="1"/>
            </p:cNvSpPr>
            <p:nvPr/>
          </p:nvSpPr>
          <p:spPr bwMode="auto">
            <a:xfrm>
              <a:off x="5030950" y="4282837"/>
              <a:ext cx="498232" cy="203102"/>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133" name="Straight Connector 132"/>
            <p:cNvCxnSpPr>
              <a:cxnSpLocks noChangeShapeType="1"/>
            </p:cNvCxnSpPr>
            <p:nvPr/>
          </p:nvCxnSpPr>
          <p:spPr bwMode="auto">
            <a:xfrm>
              <a:off x="5306894" y="4437703"/>
              <a:ext cx="555719" cy="360506"/>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134" name="Straight Connector 133"/>
            <p:cNvCxnSpPr>
              <a:cxnSpLocks noChangeShapeType="1"/>
              <a:endCxn id="135" idx="0"/>
            </p:cNvCxnSpPr>
            <p:nvPr/>
          </p:nvCxnSpPr>
          <p:spPr bwMode="auto">
            <a:xfrm>
              <a:off x="6498818" y="4244756"/>
              <a:ext cx="632373" cy="29957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35" name="Can 134"/>
            <p:cNvSpPr>
              <a:spLocks noChangeArrowheads="1"/>
            </p:cNvSpPr>
            <p:nvPr/>
          </p:nvSpPr>
          <p:spPr bwMode="auto">
            <a:xfrm>
              <a:off x="6882073" y="4442781"/>
              <a:ext cx="498232" cy="203102"/>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136" name="Straight Connector 135"/>
            <p:cNvCxnSpPr>
              <a:cxnSpLocks noChangeShapeType="1"/>
              <a:stCxn id="137" idx="4"/>
            </p:cNvCxnSpPr>
            <p:nvPr/>
          </p:nvCxnSpPr>
          <p:spPr bwMode="auto">
            <a:xfrm flipV="1">
              <a:off x="6180717" y="4595107"/>
              <a:ext cx="812502" cy="203102"/>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37" name="Can 136"/>
            <p:cNvSpPr>
              <a:spLocks noChangeArrowheads="1"/>
            </p:cNvSpPr>
            <p:nvPr/>
          </p:nvSpPr>
          <p:spPr bwMode="auto">
            <a:xfrm>
              <a:off x="5682485" y="4696658"/>
              <a:ext cx="498232" cy="203102"/>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138" name="Straight Connector 137"/>
            <p:cNvCxnSpPr>
              <a:cxnSpLocks noChangeShapeType="1"/>
              <a:endCxn id="135" idx="4"/>
            </p:cNvCxnSpPr>
            <p:nvPr/>
          </p:nvCxnSpPr>
          <p:spPr bwMode="auto">
            <a:xfrm flipH="1" flipV="1">
              <a:off x="7380306" y="4544332"/>
              <a:ext cx="444576" cy="2538"/>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43" name="Can 142"/>
            <p:cNvSpPr>
              <a:spLocks noChangeArrowheads="1"/>
            </p:cNvSpPr>
            <p:nvPr/>
          </p:nvSpPr>
          <p:spPr bwMode="auto">
            <a:xfrm>
              <a:off x="8917162" y="4275222"/>
              <a:ext cx="498232" cy="203102"/>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145" name="Straight Connector 144"/>
            <p:cNvCxnSpPr>
              <a:cxnSpLocks noChangeShapeType="1"/>
            </p:cNvCxnSpPr>
            <p:nvPr/>
          </p:nvCxnSpPr>
          <p:spPr bwMode="auto">
            <a:xfrm flipV="1">
              <a:off x="8211971" y="4414853"/>
              <a:ext cx="762677" cy="109168"/>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46" name="Can 145"/>
            <p:cNvSpPr>
              <a:spLocks noChangeArrowheads="1"/>
            </p:cNvSpPr>
            <p:nvPr/>
          </p:nvSpPr>
          <p:spPr bwMode="auto">
            <a:xfrm>
              <a:off x="7824882" y="4452936"/>
              <a:ext cx="498232" cy="203102"/>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147" name="Straight Connector 146"/>
            <p:cNvCxnSpPr>
              <a:cxnSpLocks noChangeShapeType="1"/>
            </p:cNvCxnSpPr>
            <p:nvPr/>
          </p:nvCxnSpPr>
          <p:spPr bwMode="auto">
            <a:xfrm>
              <a:off x="8100826" y="4607800"/>
              <a:ext cx="555722" cy="360506"/>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148" name="Straight Connector 147"/>
            <p:cNvCxnSpPr>
              <a:cxnSpLocks noChangeShapeType="1"/>
              <a:endCxn id="149" idx="0"/>
            </p:cNvCxnSpPr>
            <p:nvPr/>
          </p:nvCxnSpPr>
          <p:spPr bwMode="auto">
            <a:xfrm>
              <a:off x="9292752" y="4414853"/>
              <a:ext cx="632371" cy="29957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49" name="Can 148"/>
            <p:cNvSpPr>
              <a:spLocks noChangeArrowheads="1"/>
            </p:cNvSpPr>
            <p:nvPr/>
          </p:nvSpPr>
          <p:spPr bwMode="auto">
            <a:xfrm>
              <a:off x="9676008" y="4612878"/>
              <a:ext cx="498232" cy="205641"/>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150" name="Straight Connector 149"/>
            <p:cNvCxnSpPr>
              <a:cxnSpLocks noChangeShapeType="1"/>
              <a:stCxn id="151" idx="4"/>
            </p:cNvCxnSpPr>
            <p:nvPr/>
          </p:nvCxnSpPr>
          <p:spPr bwMode="auto">
            <a:xfrm flipV="1">
              <a:off x="8974649" y="4765204"/>
              <a:ext cx="808670" cy="203102"/>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51" name="Can 150"/>
            <p:cNvSpPr>
              <a:spLocks noChangeArrowheads="1"/>
            </p:cNvSpPr>
            <p:nvPr/>
          </p:nvSpPr>
          <p:spPr bwMode="auto">
            <a:xfrm>
              <a:off x="8476417" y="4866755"/>
              <a:ext cx="498232" cy="203102"/>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grpSp>
      <p:pic>
        <p:nvPicPr>
          <p:cNvPr id="40964" name="server.pd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2038" y="5086350"/>
            <a:ext cx="19685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40965" name="server.pd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36838" y="5230813"/>
            <a:ext cx="196850"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40966" name="server.pd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1638" y="5302251"/>
            <a:ext cx="196850"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40967" name="server.pd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00413" y="5240338"/>
            <a:ext cx="196850"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40968" name="server.pd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9188" y="5132388"/>
            <a:ext cx="196850"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cxnSp>
        <p:nvCxnSpPr>
          <p:cNvPr id="162" name="Straight Connector 161"/>
          <p:cNvCxnSpPr>
            <a:cxnSpLocks noChangeShapeType="1"/>
            <a:stCxn id="137" idx="3"/>
            <a:endCxn id="40964" idx="0"/>
          </p:cNvCxnSpPr>
          <p:nvPr/>
        </p:nvCxnSpPr>
        <p:spPr bwMode="auto">
          <a:xfrm flipH="1">
            <a:off x="2430463" y="4532313"/>
            <a:ext cx="58737" cy="554037"/>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163" name="Straight Connector 162"/>
          <p:cNvCxnSpPr>
            <a:cxnSpLocks noChangeShapeType="1"/>
            <a:stCxn id="137" idx="3"/>
            <a:endCxn id="40965" idx="0"/>
          </p:cNvCxnSpPr>
          <p:nvPr/>
        </p:nvCxnSpPr>
        <p:spPr bwMode="auto">
          <a:xfrm>
            <a:off x="2489200" y="4532313"/>
            <a:ext cx="246063" cy="698500"/>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166" name="Straight Connector 165"/>
          <p:cNvCxnSpPr>
            <a:cxnSpLocks noChangeShapeType="1"/>
            <a:stCxn id="135" idx="3"/>
            <a:endCxn id="40966" idx="0"/>
          </p:cNvCxnSpPr>
          <p:nvPr/>
        </p:nvCxnSpPr>
        <p:spPr bwMode="auto">
          <a:xfrm>
            <a:off x="2986088" y="4375150"/>
            <a:ext cx="53975" cy="927100"/>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169" name="Straight Connector 168"/>
          <p:cNvCxnSpPr>
            <a:cxnSpLocks noChangeShapeType="1"/>
            <a:stCxn id="135" idx="3"/>
            <a:endCxn id="40967" idx="0"/>
          </p:cNvCxnSpPr>
          <p:nvPr/>
        </p:nvCxnSpPr>
        <p:spPr bwMode="auto">
          <a:xfrm>
            <a:off x="2986088" y="4375150"/>
            <a:ext cx="412750" cy="865188"/>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172" name="Straight Connector 171"/>
          <p:cNvCxnSpPr>
            <a:cxnSpLocks noChangeShapeType="1"/>
            <a:stCxn id="151" idx="3"/>
            <a:endCxn id="40968" idx="0"/>
          </p:cNvCxnSpPr>
          <p:nvPr/>
        </p:nvCxnSpPr>
        <p:spPr bwMode="auto">
          <a:xfrm>
            <a:off x="3646488" y="4638675"/>
            <a:ext cx="111125" cy="493713"/>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76" name="Can 175"/>
          <p:cNvSpPr>
            <a:spLocks noChangeArrowheads="1"/>
          </p:cNvSpPr>
          <p:nvPr/>
        </p:nvSpPr>
        <p:spPr bwMode="auto">
          <a:xfrm>
            <a:off x="3178176" y="3660775"/>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177" name="Straight Connector 176"/>
          <p:cNvCxnSpPr>
            <a:cxnSpLocks noChangeShapeType="1"/>
          </p:cNvCxnSpPr>
          <p:nvPr/>
        </p:nvCxnSpPr>
        <p:spPr bwMode="auto">
          <a:xfrm flipV="1">
            <a:off x="2886076" y="3748088"/>
            <a:ext cx="314325" cy="68262"/>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78" name="Can 177"/>
          <p:cNvSpPr>
            <a:spLocks noChangeArrowheads="1"/>
          </p:cNvSpPr>
          <p:nvPr/>
        </p:nvSpPr>
        <p:spPr bwMode="auto">
          <a:xfrm>
            <a:off x="2724151" y="3770313"/>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179" name="Straight Connector 178"/>
          <p:cNvCxnSpPr>
            <a:cxnSpLocks noChangeShapeType="1"/>
            <a:endCxn id="129" idx="1"/>
          </p:cNvCxnSpPr>
          <p:nvPr/>
        </p:nvCxnSpPr>
        <p:spPr bwMode="auto">
          <a:xfrm flipH="1">
            <a:off x="2673350" y="3867151"/>
            <a:ext cx="165100" cy="16827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180" name="Straight Connector 179"/>
          <p:cNvCxnSpPr>
            <a:cxnSpLocks noChangeShapeType="1"/>
            <a:endCxn id="181" idx="0"/>
          </p:cNvCxnSpPr>
          <p:nvPr/>
        </p:nvCxnSpPr>
        <p:spPr bwMode="auto">
          <a:xfrm>
            <a:off x="3332163" y="3748088"/>
            <a:ext cx="263525" cy="18732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81" name="Can 180"/>
          <p:cNvSpPr>
            <a:spLocks noChangeArrowheads="1"/>
          </p:cNvSpPr>
          <p:nvPr/>
        </p:nvSpPr>
        <p:spPr bwMode="auto">
          <a:xfrm>
            <a:off x="3492501" y="3871913"/>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182" name="Straight Connector 181"/>
          <p:cNvCxnSpPr>
            <a:cxnSpLocks noChangeShapeType="1"/>
            <a:stCxn id="146" idx="1"/>
          </p:cNvCxnSpPr>
          <p:nvPr/>
        </p:nvCxnSpPr>
        <p:spPr bwMode="auto">
          <a:xfrm flipV="1">
            <a:off x="3376613" y="3965575"/>
            <a:ext cx="160337" cy="287338"/>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184" name="Straight Connector 183"/>
          <p:cNvCxnSpPr>
            <a:cxnSpLocks noChangeShapeType="1"/>
            <a:endCxn id="181" idx="4"/>
          </p:cNvCxnSpPr>
          <p:nvPr/>
        </p:nvCxnSpPr>
        <p:spPr bwMode="auto">
          <a:xfrm flipH="1" flipV="1">
            <a:off x="3698875" y="3935413"/>
            <a:ext cx="182563" cy="1587"/>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87" name="Can 186"/>
          <p:cNvSpPr>
            <a:spLocks noChangeArrowheads="1"/>
          </p:cNvSpPr>
          <p:nvPr/>
        </p:nvSpPr>
        <p:spPr bwMode="auto">
          <a:xfrm>
            <a:off x="3881438" y="3876675"/>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188" name="Straight Connector 187"/>
          <p:cNvCxnSpPr>
            <a:cxnSpLocks noChangeShapeType="1"/>
          </p:cNvCxnSpPr>
          <p:nvPr/>
        </p:nvCxnSpPr>
        <p:spPr bwMode="auto">
          <a:xfrm>
            <a:off x="3995738" y="3975100"/>
            <a:ext cx="230187" cy="223838"/>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92" name="Can 191"/>
          <p:cNvSpPr>
            <a:spLocks noChangeArrowheads="1"/>
          </p:cNvSpPr>
          <p:nvPr/>
        </p:nvSpPr>
        <p:spPr bwMode="auto">
          <a:xfrm>
            <a:off x="4151313" y="4135438"/>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sp>
        <p:nvSpPr>
          <p:cNvPr id="195" name="Oval 194"/>
          <p:cNvSpPr>
            <a:spLocks noChangeArrowheads="1"/>
          </p:cNvSpPr>
          <p:nvPr/>
        </p:nvSpPr>
        <p:spPr bwMode="auto">
          <a:xfrm>
            <a:off x="3040063" y="2138363"/>
            <a:ext cx="2760662" cy="1258887"/>
          </a:xfrm>
          <a:prstGeom prst="ellipse">
            <a:avLst/>
          </a:prstGeom>
          <a:noFill/>
          <a:ln w="9525">
            <a:solidFill>
              <a:srgbClr val="A6A6A6"/>
            </a:solidFill>
            <a:round/>
            <a:headEnd/>
            <a:tailEnd/>
          </a:ln>
          <a:effectLst>
            <a:outerShdw blurRad="40000" dist="23000" dir="5400000" rotWithShape="0">
              <a:srgbClr val="000000">
                <a:alpha val="34999"/>
              </a:srgbClr>
            </a:outerShdw>
          </a:effectLst>
          <a:extLst>
            <a:ext uri="{909E8E84-426E-40DD-AFC4-6F175D3DCCD1}">
              <a14:hiddenFill xmlns:a14="http://schemas.microsoft.com/office/drawing/2010/main">
                <a:solidFill>
                  <a:srgbClr val="FFFFFF"/>
                </a:solidFill>
              </a14:hiddenFill>
            </a:ext>
          </a:extLst>
        </p:spPr>
        <p:txBody>
          <a:bodyPr lIns="57149" tIns="28574" rIns="57149" bIns="28574" anchor="ctr"/>
          <a:lstStyle/>
          <a:p>
            <a:pPr algn="ctr">
              <a:defRPr/>
            </a:pPr>
            <a:endParaRPr lang="en-US" sz="1500">
              <a:solidFill>
                <a:schemeClr val="lt1"/>
              </a:solidFill>
              <a:latin typeface="+mj-lt"/>
            </a:endParaRPr>
          </a:p>
        </p:txBody>
      </p:sp>
      <p:sp>
        <p:nvSpPr>
          <p:cNvPr id="196" name="Oval 195"/>
          <p:cNvSpPr>
            <a:spLocks noChangeArrowheads="1"/>
          </p:cNvSpPr>
          <p:nvPr/>
        </p:nvSpPr>
        <p:spPr bwMode="auto">
          <a:xfrm>
            <a:off x="7288213" y="3502025"/>
            <a:ext cx="2759075" cy="2209800"/>
          </a:xfrm>
          <a:prstGeom prst="ellipse">
            <a:avLst/>
          </a:prstGeom>
          <a:noFill/>
          <a:ln w="9525">
            <a:solidFill>
              <a:srgbClr val="A6A6A6"/>
            </a:solidFill>
            <a:round/>
            <a:headEnd/>
            <a:tailEnd/>
          </a:ln>
          <a:effectLst>
            <a:outerShdw blurRad="40000" dist="23000" dir="5400000" rotWithShape="0">
              <a:srgbClr val="000000">
                <a:alpha val="34999"/>
              </a:srgbClr>
            </a:outerShdw>
          </a:effectLst>
          <a:extLst>
            <a:ext uri="{909E8E84-426E-40DD-AFC4-6F175D3DCCD1}">
              <a14:hiddenFill xmlns:a14="http://schemas.microsoft.com/office/drawing/2010/main">
                <a:solidFill>
                  <a:srgbClr val="FFFFFF"/>
                </a:solidFill>
              </a14:hiddenFill>
            </a:ext>
          </a:extLst>
        </p:spPr>
        <p:txBody>
          <a:bodyPr lIns="57149" tIns="28574" rIns="57149" bIns="28574" anchor="ctr"/>
          <a:lstStyle/>
          <a:p>
            <a:pPr algn="ctr">
              <a:defRPr/>
            </a:pPr>
            <a:endParaRPr lang="en-US" sz="1500">
              <a:solidFill>
                <a:schemeClr val="lt1"/>
              </a:solidFill>
              <a:latin typeface="+mj-lt"/>
            </a:endParaRPr>
          </a:p>
        </p:txBody>
      </p:sp>
      <p:sp>
        <p:nvSpPr>
          <p:cNvPr id="197" name="TextBox 196"/>
          <p:cNvSpPr txBox="1"/>
          <p:nvPr/>
        </p:nvSpPr>
        <p:spPr>
          <a:xfrm>
            <a:off x="7553325" y="5684838"/>
            <a:ext cx="1757851" cy="288539"/>
          </a:xfrm>
          <a:prstGeom prst="rect">
            <a:avLst/>
          </a:prstGeom>
          <a:noFill/>
        </p:spPr>
        <p:txBody>
          <a:bodyPr wrap="none" lIns="57149" tIns="28574" rIns="57149" bIns="28574">
            <a:spAutoFit/>
          </a:bodyPr>
          <a:lstStyle/>
          <a:p>
            <a:pPr>
              <a:defRPr/>
            </a:pPr>
            <a:r>
              <a:rPr lang="en-US" sz="1500">
                <a:latin typeface="+mj-lt"/>
              </a:rPr>
              <a:t>Cambridge University</a:t>
            </a:r>
            <a:endParaRPr lang="en-US" sz="1500" dirty="0">
              <a:latin typeface="+mj-lt"/>
            </a:endParaRPr>
          </a:p>
        </p:txBody>
      </p:sp>
      <p:grpSp>
        <p:nvGrpSpPr>
          <p:cNvPr id="40988" name="Group 197"/>
          <p:cNvGrpSpPr>
            <a:grpSpLocks/>
          </p:cNvGrpSpPr>
          <p:nvPr/>
        </p:nvGrpSpPr>
        <p:grpSpPr bwMode="auto">
          <a:xfrm>
            <a:off x="7632701" y="4102100"/>
            <a:ext cx="2130425" cy="601663"/>
            <a:chOff x="5030950" y="4105123"/>
            <a:chExt cx="5143290" cy="964734"/>
          </a:xfrm>
        </p:grpSpPr>
        <p:sp>
          <p:nvSpPr>
            <p:cNvPr id="199" name="Can 198"/>
            <p:cNvSpPr>
              <a:spLocks noChangeArrowheads="1"/>
            </p:cNvSpPr>
            <p:nvPr/>
          </p:nvSpPr>
          <p:spPr bwMode="auto">
            <a:xfrm>
              <a:off x="6127061" y="4105123"/>
              <a:ext cx="498232" cy="203638"/>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00" name="Straight Connector 199"/>
            <p:cNvCxnSpPr>
              <a:cxnSpLocks noChangeShapeType="1"/>
            </p:cNvCxnSpPr>
            <p:nvPr/>
          </p:nvCxnSpPr>
          <p:spPr bwMode="auto">
            <a:xfrm flipV="1">
              <a:off x="5421871" y="4245125"/>
              <a:ext cx="758846" cy="109454"/>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01" name="Can 200"/>
            <p:cNvSpPr>
              <a:spLocks noChangeArrowheads="1"/>
            </p:cNvSpPr>
            <p:nvPr/>
          </p:nvSpPr>
          <p:spPr bwMode="auto">
            <a:xfrm>
              <a:off x="5030950" y="4280761"/>
              <a:ext cx="498232" cy="203638"/>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02" name="Straight Connector 201"/>
            <p:cNvCxnSpPr>
              <a:cxnSpLocks noChangeShapeType="1"/>
            </p:cNvCxnSpPr>
            <p:nvPr/>
          </p:nvCxnSpPr>
          <p:spPr bwMode="auto">
            <a:xfrm>
              <a:off x="5306894" y="4438580"/>
              <a:ext cx="555722" cy="358910"/>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03" name="Straight Connector 202"/>
            <p:cNvCxnSpPr>
              <a:cxnSpLocks noChangeShapeType="1"/>
              <a:endCxn id="204" idx="0"/>
            </p:cNvCxnSpPr>
            <p:nvPr/>
          </p:nvCxnSpPr>
          <p:spPr bwMode="auto">
            <a:xfrm>
              <a:off x="6498820" y="4245125"/>
              <a:ext cx="632371" cy="30036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04" name="Can 203"/>
            <p:cNvSpPr>
              <a:spLocks noChangeArrowheads="1"/>
            </p:cNvSpPr>
            <p:nvPr/>
          </p:nvSpPr>
          <p:spPr bwMode="auto">
            <a:xfrm>
              <a:off x="6882076" y="4443671"/>
              <a:ext cx="498232" cy="203638"/>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05" name="Straight Connector 204"/>
            <p:cNvCxnSpPr>
              <a:cxnSpLocks noChangeShapeType="1"/>
              <a:stCxn id="206" idx="4"/>
            </p:cNvCxnSpPr>
            <p:nvPr/>
          </p:nvCxnSpPr>
          <p:spPr bwMode="auto">
            <a:xfrm flipV="1">
              <a:off x="6180717" y="4593853"/>
              <a:ext cx="812502" cy="203638"/>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06" name="Can 205"/>
            <p:cNvSpPr>
              <a:spLocks noChangeArrowheads="1"/>
            </p:cNvSpPr>
            <p:nvPr/>
          </p:nvSpPr>
          <p:spPr bwMode="auto">
            <a:xfrm>
              <a:off x="5682485" y="4695672"/>
              <a:ext cx="498232" cy="203638"/>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07" name="Straight Connector 206"/>
            <p:cNvCxnSpPr>
              <a:cxnSpLocks noChangeShapeType="1"/>
              <a:endCxn id="204" idx="4"/>
            </p:cNvCxnSpPr>
            <p:nvPr/>
          </p:nvCxnSpPr>
          <p:spPr bwMode="auto">
            <a:xfrm flipH="1" flipV="1">
              <a:off x="7380308" y="4545490"/>
              <a:ext cx="444576" cy="254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08" name="Can 207"/>
            <p:cNvSpPr>
              <a:spLocks noChangeArrowheads="1"/>
            </p:cNvSpPr>
            <p:nvPr/>
          </p:nvSpPr>
          <p:spPr bwMode="auto">
            <a:xfrm>
              <a:off x="8917162" y="4275670"/>
              <a:ext cx="498232" cy="203638"/>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09" name="Straight Connector 208"/>
            <p:cNvCxnSpPr>
              <a:cxnSpLocks noChangeShapeType="1"/>
            </p:cNvCxnSpPr>
            <p:nvPr/>
          </p:nvCxnSpPr>
          <p:spPr bwMode="auto">
            <a:xfrm flipV="1">
              <a:off x="8211971" y="4415670"/>
              <a:ext cx="762680" cy="109456"/>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10" name="Can 209"/>
            <p:cNvSpPr>
              <a:spLocks noChangeArrowheads="1"/>
            </p:cNvSpPr>
            <p:nvPr/>
          </p:nvSpPr>
          <p:spPr bwMode="auto">
            <a:xfrm>
              <a:off x="7824884" y="4451307"/>
              <a:ext cx="498232" cy="203638"/>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11" name="Straight Connector 210"/>
            <p:cNvCxnSpPr>
              <a:cxnSpLocks noChangeShapeType="1"/>
            </p:cNvCxnSpPr>
            <p:nvPr/>
          </p:nvCxnSpPr>
          <p:spPr bwMode="auto">
            <a:xfrm>
              <a:off x="8100828" y="4609126"/>
              <a:ext cx="555719" cy="358912"/>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12" name="Straight Connector 211"/>
            <p:cNvCxnSpPr>
              <a:cxnSpLocks noChangeShapeType="1"/>
              <a:endCxn id="213" idx="0"/>
            </p:cNvCxnSpPr>
            <p:nvPr/>
          </p:nvCxnSpPr>
          <p:spPr bwMode="auto">
            <a:xfrm>
              <a:off x="9292752" y="4415670"/>
              <a:ext cx="632373" cy="30036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13" name="Can 212"/>
            <p:cNvSpPr>
              <a:spLocks noChangeArrowheads="1"/>
            </p:cNvSpPr>
            <p:nvPr/>
          </p:nvSpPr>
          <p:spPr bwMode="auto">
            <a:xfrm>
              <a:off x="9676008" y="4614217"/>
              <a:ext cx="498232" cy="203638"/>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214" name="Straight Connector 213"/>
            <p:cNvCxnSpPr>
              <a:cxnSpLocks noChangeShapeType="1"/>
              <a:stCxn id="215" idx="4"/>
            </p:cNvCxnSpPr>
            <p:nvPr/>
          </p:nvCxnSpPr>
          <p:spPr bwMode="auto">
            <a:xfrm flipV="1">
              <a:off x="8974651" y="4764401"/>
              <a:ext cx="808668" cy="203638"/>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15" name="Can 214"/>
            <p:cNvSpPr>
              <a:spLocks noChangeArrowheads="1"/>
            </p:cNvSpPr>
            <p:nvPr/>
          </p:nvSpPr>
          <p:spPr bwMode="auto">
            <a:xfrm>
              <a:off x="8476419" y="4866219"/>
              <a:ext cx="498232" cy="203638"/>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grpSp>
      <p:pic>
        <p:nvPicPr>
          <p:cNvPr id="40989" name="server.pd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48600" y="5151438"/>
            <a:ext cx="196850"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40990" name="server.pd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53400" y="5295900"/>
            <a:ext cx="19685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40991" name="server.pd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58200" y="5368925"/>
            <a:ext cx="19685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40992" name="server.pd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16975" y="5305426"/>
            <a:ext cx="196850"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40993" name="server.pd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75750" y="5197476"/>
            <a:ext cx="196850"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cxnSp>
        <p:nvCxnSpPr>
          <p:cNvPr id="221" name="Straight Connector 220"/>
          <p:cNvCxnSpPr>
            <a:cxnSpLocks noChangeShapeType="1"/>
            <a:stCxn id="206" idx="3"/>
            <a:endCxn id="40989" idx="0"/>
          </p:cNvCxnSpPr>
          <p:nvPr/>
        </p:nvCxnSpPr>
        <p:spPr bwMode="auto">
          <a:xfrm flipH="1">
            <a:off x="7947025" y="4597400"/>
            <a:ext cx="58738" cy="554038"/>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22" name="Straight Connector 221"/>
          <p:cNvCxnSpPr>
            <a:cxnSpLocks noChangeShapeType="1"/>
            <a:stCxn id="206" idx="3"/>
            <a:endCxn id="40990" idx="0"/>
          </p:cNvCxnSpPr>
          <p:nvPr/>
        </p:nvCxnSpPr>
        <p:spPr bwMode="auto">
          <a:xfrm>
            <a:off x="8005763" y="4597400"/>
            <a:ext cx="246062" cy="698500"/>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23" name="Straight Connector 222"/>
          <p:cNvCxnSpPr>
            <a:cxnSpLocks noChangeShapeType="1"/>
            <a:stCxn id="204" idx="3"/>
            <a:endCxn id="40991" idx="0"/>
          </p:cNvCxnSpPr>
          <p:nvPr/>
        </p:nvCxnSpPr>
        <p:spPr bwMode="auto">
          <a:xfrm>
            <a:off x="8502651" y="4440238"/>
            <a:ext cx="53975" cy="928687"/>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24" name="Straight Connector 223"/>
          <p:cNvCxnSpPr>
            <a:cxnSpLocks noChangeShapeType="1"/>
            <a:stCxn id="204" idx="3"/>
            <a:endCxn id="40992" idx="0"/>
          </p:cNvCxnSpPr>
          <p:nvPr/>
        </p:nvCxnSpPr>
        <p:spPr bwMode="auto">
          <a:xfrm>
            <a:off x="8502650" y="4440238"/>
            <a:ext cx="412750" cy="865187"/>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25" name="Straight Connector 224"/>
          <p:cNvCxnSpPr>
            <a:cxnSpLocks noChangeShapeType="1"/>
            <a:stCxn id="215" idx="3"/>
            <a:endCxn id="40993" idx="0"/>
          </p:cNvCxnSpPr>
          <p:nvPr/>
        </p:nvCxnSpPr>
        <p:spPr bwMode="auto">
          <a:xfrm>
            <a:off x="9163051" y="4703763"/>
            <a:ext cx="111125" cy="493712"/>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26" name="Can 225"/>
          <p:cNvSpPr>
            <a:spLocks noChangeArrowheads="1"/>
          </p:cNvSpPr>
          <p:nvPr/>
        </p:nvSpPr>
        <p:spPr bwMode="auto">
          <a:xfrm>
            <a:off x="8694738" y="3725863"/>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27" name="Straight Connector 226"/>
          <p:cNvCxnSpPr>
            <a:cxnSpLocks noChangeShapeType="1"/>
          </p:cNvCxnSpPr>
          <p:nvPr/>
        </p:nvCxnSpPr>
        <p:spPr bwMode="auto">
          <a:xfrm flipV="1">
            <a:off x="8401050" y="3813175"/>
            <a:ext cx="315913" cy="68263"/>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28" name="Can 227"/>
          <p:cNvSpPr>
            <a:spLocks noChangeArrowheads="1"/>
          </p:cNvSpPr>
          <p:nvPr/>
        </p:nvSpPr>
        <p:spPr bwMode="auto">
          <a:xfrm>
            <a:off x="8240713" y="3836988"/>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29" name="Straight Connector 228"/>
          <p:cNvCxnSpPr>
            <a:cxnSpLocks noChangeShapeType="1"/>
            <a:endCxn id="199" idx="1"/>
          </p:cNvCxnSpPr>
          <p:nvPr/>
        </p:nvCxnSpPr>
        <p:spPr bwMode="auto">
          <a:xfrm flipH="1">
            <a:off x="8189913" y="3933826"/>
            <a:ext cx="165100" cy="16827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30" name="Straight Connector 229"/>
          <p:cNvCxnSpPr>
            <a:cxnSpLocks noChangeShapeType="1"/>
            <a:endCxn id="231" idx="0"/>
          </p:cNvCxnSpPr>
          <p:nvPr/>
        </p:nvCxnSpPr>
        <p:spPr bwMode="auto">
          <a:xfrm>
            <a:off x="8848725" y="3813176"/>
            <a:ext cx="261938" cy="18732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31" name="Can 230"/>
          <p:cNvSpPr>
            <a:spLocks noChangeArrowheads="1"/>
          </p:cNvSpPr>
          <p:nvPr/>
        </p:nvSpPr>
        <p:spPr bwMode="auto">
          <a:xfrm>
            <a:off x="9007476" y="3937000"/>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32" name="Straight Connector 231"/>
          <p:cNvCxnSpPr>
            <a:cxnSpLocks noChangeShapeType="1"/>
            <a:stCxn id="210" idx="1"/>
          </p:cNvCxnSpPr>
          <p:nvPr/>
        </p:nvCxnSpPr>
        <p:spPr bwMode="auto">
          <a:xfrm flipV="1">
            <a:off x="8893175" y="4032250"/>
            <a:ext cx="160338" cy="285750"/>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33" name="Straight Connector 232"/>
          <p:cNvCxnSpPr>
            <a:cxnSpLocks noChangeShapeType="1"/>
            <a:endCxn id="231" idx="4"/>
          </p:cNvCxnSpPr>
          <p:nvPr/>
        </p:nvCxnSpPr>
        <p:spPr bwMode="auto">
          <a:xfrm flipH="1" flipV="1">
            <a:off x="9213850" y="4000500"/>
            <a:ext cx="184150" cy="1588"/>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34" name="Can 233"/>
          <p:cNvSpPr>
            <a:spLocks noChangeArrowheads="1"/>
          </p:cNvSpPr>
          <p:nvPr/>
        </p:nvSpPr>
        <p:spPr bwMode="auto">
          <a:xfrm>
            <a:off x="9398001" y="3943350"/>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35" name="Straight Connector 234"/>
          <p:cNvCxnSpPr>
            <a:cxnSpLocks noChangeShapeType="1"/>
          </p:cNvCxnSpPr>
          <p:nvPr/>
        </p:nvCxnSpPr>
        <p:spPr bwMode="auto">
          <a:xfrm>
            <a:off x="9512300" y="4040188"/>
            <a:ext cx="230188" cy="22542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36" name="Can 235"/>
          <p:cNvSpPr>
            <a:spLocks noChangeArrowheads="1"/>
          </p:cNvSpPr>
          <p:nvPr/>
        </p:nvSpPr>
        <p:spPr bwMode="auto">
          <a:xfrm>
            <a:off x="9667876" y="4202113"/>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sp>
        <p:nvSpPr>
          <p:cNvPr id="237" name="Oval 236"/>
          <p:cNvSpPr>
            <a:spLocks noChangeArrowheads="1"/>
          </p:cNvSpPr>
          <p:nvPr/>
        </p:nvSpPr>
        <p:spPr bwMode="auto">
          <a:xfrm>
            <a:off x="6029325" y="2062163"/>
            <a:ext cx="2967038" cy="1373187"/>
          </a:xfrm>
          <a:prstGeom prst="ellipse">
            <a:avLst/>
          </a:prstGeom>
          <a:noFill/>
          <a:ln w="9525">
            <a:solidFill>
              <a:srgbClr val="A6A6A6"/>
            </a:solidFill>
            <a:round/>
            <a:headEnd/>
            <a:tailEnd/>
          </a:ln>
          <a:effectLst>
            <a:outerShdw blurRad="40000" dist="23000" dir="5400000" rotWithShape="0">
              <a:srgbClr val="000000">
                <a:alpha val="34999"/>
              </a:srgbClr>
            </a:outerShdw>
          </a:effectLst>
          <a:extLst>
            <a:ext uri="{909E8E84-426E-40DD-AFC4-6F175D3DCCD1}">
              <a14:hiddenFill xmlns:a14="http://schemas.microsoft.com/office/drawing/2010/main">
                <a:solidFill>
                  <a:srgbClr val="FFFFFF"/>
                </a:solidFill>
              </a14:hiddenFill>
            </a:ext>
          </a:extLst>
        </p:spPr>
        <p:txBody>
          <a:bodyPr lIns="57149" tIns="28574" rIns="57149" bIns="28574" anchor="ctr"/>
          <a:lstStyle/>
          <a:p>
            <a:pPr algn="ctr">
              <a:defRPr/>
            </a:pPr>
            <a:endParaRPr lang="en-US" sz="1500">
              <a:solidFill>
                <a:schemeClr val="lt1"/>
              </a:solidFill>
              <a:latin typeface="+mj-lt"/>
            </a:endParaRPr>
          </a:p>
        </p:txBody>
      </p:sp>
      <p:sp>
        <p:nvSpPr>
          <p:cNvPr id="239" name="Can 238"/>
          <p:cNvSpPr>
            <a:spLocks noChangeArrowheads="1"/>
          </p:cNvSpPr>
          <p:nvPr/>
        </p:nvSpPr>
        <p:spPr bwMode="auto">
          <a:xfrm>
            <a:off x="3332163" y="3265488"/>
            <a:ext cx="585787" cy="254000"/>
          </a:xfrm>
          <a:prstGeom prst="can">
            <a:avLst>
              <a:gd name="adj" fmla="val 50000"/>
            </a:avLst>
          </a:prstGeom>
          <a:solidFill>
            <a:srgbClr val="FF6600"/>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sp>
        <p:nvSpPr>
          <p:cNvPr id="240" name="Can 239"/>
          <p:cNvSpPr>
            <a:spLocks noChangeArrowheads="1"/>
          </p:cNvSpPr>
          <p:nvPr/>
        </p:nvSpPr>
        <p:spPr bwMode="auto">
          <a:xfrm>
            <a:off x="5627688" y="2611438"/>
            <a:ext cx="585787" cy="254000"/>
          </a:xfrm>
          <a:prstGeom prst="can">
            <a:avLst>
              <a:gd name="adj" fmla="val 50000"/>
            </a:avLst>
          </a:prstGeom>
          <a:solidFill>
            <a:srgbClr val="FF6600"/>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sp>
        <p:nvSpPr>
          <p:cNvPr id="241" name="Can 240"/>
          <p:cNvSpPr>
            <a:spLocks noChangeArrowheads="1"/>
          </p:cNvSpPr>
          <p:nvPr/>
        </p:nvSpPr>
        <p:spPr bwMode="auto">
          <a:xfrm>
            <a:off x="8115300" y="3297238"/>
            <a:ext cx="585788" cy="254000"/>
          </a:xfrm>
          <a:prstGeom prst="can">
            <a:avLst>
              <a:gd name="adj" fmla="val 50000"/>
            </a:avLst>
          </a:prstGeom>
          <a:solidFill>
            <a:srgbClr val="FF6600"/>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sp>
        <p:nvSpPr>
          <p:cNvPr id="244" name="Can 243"/>
          <p:cNvSpPr>
            <a:spLocks noChangeArrowheads="1"/>
          </p:cNvSpPr>
          <p:nvPr/>
        </p:nvSpPr>
        <p:spPr bwMode="auto">
          <a:xfrm>
            <a:off x="4387850" y="2411413"/>
            <a:ext cx="311150" cy="161925"/>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45" name="Straight Connector 244"/>
          <p:cNvCxnSpPr>
            <a:cxnSpLocks noChangeShapeType="1"/>
            <a:stCxn id="239" idx="1"/>
            <a:endCxn id="247" idx="3"/>
          </p:cNvCxnSpPr>
          <p:nvPr/>
        </p:nvCxnSpPr>
        <p:spPr bwMode="auto">
          <a:xfrm flipV="1">
            <a:off x="3625850" y="2713038"/>
            <a:ext cx="234950" cy="552450"/>
          </a:xfrm>
          <a:prstGeom prst="line">
            <a:avLst/>
          </a:prstGeom>
          <a:noFill/>
          <a:ln w="28575">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46" name="Straight Connector 245"/>
          <p:cNvCxnSpPr>
            <a:cxnSpLocks noChangeShapeType="1"/>
          </p:cNvCxnSpPr>
          <p:nvPr/>
        </p:nvCxnSpPr>
        <p:spPr bwMode="auto">
          <a:xfrm flipV="1">
            <a:off x="3948113" y="2522538"/>
            <a:ext cx="473075" cy="87312"/>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47" name="Can 246"/>
          <p:cNvSpPr>
            <a:spLocks noChangeArrowheads="1"/>
          </p:cNvSpPr>
          <p:nvPr/>
        </p:nvSpPr>
        <p:spPr bwMode="auto">
          <a:xfrm>
            <a:off x="3705225" y="2551113"/>
            <a:ext cx="309563" cy="161925"/>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48" name="Straight Connector 247"/>
          <p:cNvCxnSpPr>
            <a:cxnSpLocks noChangeShapeType="1"/>
          </p:cNvCxnSpPr>
          <p:nvPr/>
        </p:nvCxnSpPr>
        <p:spPr bwMode="auto">
          <a:xfrm>
            <a:off x="3878263" y="2674938"/>
            <a:ext cx="346075" cy="284162"/>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49" name="Straight Connector 248"/>
          <p:cNvCxnSpPr>
            <a:cxnSpLocks noChangeShapeType="1"/>
            <a:endCxn id="250" idx="0"/>
          </p:cNvCxnSpPr>
          <p:nvPr/>
        </p:nvCxnSpPr>
        <p:spPr bwMode="auto">
          <a:xfrm>
            <a:off x="4621213" y="2522538"/>
            <a:ext cx="395287" cy="236537"/>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50" name="Can 249"/>
          <p:cNvSpPr>
            <a:spLocks noChangeArrowheads="1"/>
          </p:cNvSpPr>
          <p:nvPr/>
        </p:nvSpPr>
        <p:spPr bwMode="auto">
          <a:xfrm>
            <a:off x="4860925" y="2679700"/>
            <a:ext cx="311150" cy="160338"/>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51" name="Straight Connector 250"/>
          <p:cNvCxnSpPr>
            <a:cxnSpLocks noChangeShapeType="1"/>
            <a:stCxn id="252" idx="4"/>
          </p:cNvCxnSpPr>
          <p:nvPr/>
        </p:nvCxnSpPr>
        <p:spPr bwMode="auto">
          <a:xfrm flipV="1">
            <a:off x="4421188" y="2798763"/>
            <a:ext cx="506412" cy="160337"/>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52" name="Can 251"/>
          <p:cNvSpPr>
            <a:spLocks noChangeArrowheads="1"/>
          </p:cNvSpPr>
          <p:nvPr/>
        </p:nvSpPr>
        <p:spPr bwMode="auto">
          <a:xfrm>
            <a:off x="4111625" y="2878138"/>
            <a:ext cx="309563" cy="161925"/>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53" name="Straight Connector 252"/>
          <p:cNvCxnSpPr>
            <a:cxnSpLocks noChangeShapeType="1"/>
            <a:stCxn id="240" idx="2"/>
            <a:endCxn id="250" idx="4"/>
          </p:cNvCxnSpPr>
          <p:nvPr/>
        </p:nvCxnSpPr>
        <p:spPr bwMode="auto">
          <a:xfrm flipH="1">
            <a:off x="5172075" y="2738438"/>
            <a:ext cx="455613" cy="20637"/>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60" name="Can 259"/>
          <p:cNvSpPr>
            <a:spLocks noChangeArrowheads="1"/>
          </p:cNvSpPr>
          <p:nvPr/>
        </p:nvSpPr>
        <p:spPr bwMode="auto">
          <a:xfrm>
            <a:off x="7507288" y="2411413"/>
            <a:ext cx="309562" cy="161925"/>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61" name="Straight Connector 260"/>
          <p:cNvCxnSpPr>
            <a:cxnSpLocks noChangeShapeType="1"/>
          </p:cNvCxnSpPr>
          <p:nvPr/>
        </p:nvCxnSpPr>
        <p:spPr bwMode="auto">
          <a:xfrm flipV="1">
            <a:off x="7065963" y="2522538"/>
            <a:ext cx="474662" cy="8572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62" name="Can 261"/>
          <p:cNvSpPr>
            <a:spLocks noChangeArrowheads="1"/>
          </p:cNvSpPr>
          <p:nvPr/>
        </p:nvSpPr>
        <p:spPr bwMode="auto">
          <a:xfrm>
            <a:off x="6823075" y="2551113"/>
            <a:ext cx="311150" cy="160337"/>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63" name="Straight Connector 262"/>
          <p:cNvCxnSpPr>
            <a:cxnSpLocks noChangeShapeType="1"/>
          </p:cNvCxnSpPr>
          <p:nvPr/>
        </p:nvCxnSpPr>
        <p:spPr bwMode="auto">
          <a:xfrm>
            <a:off x="6996113" y="2674938"/>
            <a:ext cx="346075" cy="284162"/>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64" name="Straight Connector 263"/>
          <p:cNvCxnSpPr>
            <a:cxnSpLocks noChangeShapeType="1"/>
            <a:endCxn id="265" idx="0"/>
          </p:cNvCxnSpPr>
          <p:nvPr/>
        </p:nvCxnSpPr>
        <p:spPr bwMode="auto">
          <a:xfrm>
            <a:off x="7739063" y="2522538"/>
            <a:ext cx="395287" cy="236537"/>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65" name="Can 264"/>
          <p:cNvSpPr>
            <a:spLocks noChangeArrowheads="1"/>
          </p:cNvSpPr>
          <p:nvPr/>
        </p:nvSpPr>
        <p:spPr bwMode="auto">
          <a:xfrm>
            <a:off x="7978775" y="2678113"/>
            <a:ext cx="311150" cy="161925"/>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66" name="Straight Connector 265"/>
          <p:cNvCxnSpPr>
            <a:cxnSpLocks noChangeShapeType="1"/>
            <a:stCxn id="267" idx="4"/>
          </p:cNvCxnSpPr>
          <p:nvPr/>
        </p:nvCxnSpPr>
        <p:spPr bwMode="auto">
          <a:xfrm flipV="1">
            <a:off x="7540625" y="2798763"/>
            <a:ext cx="506413" cy="160337"/>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67" name="Can 266"/>
          <p:cNvSpPr>
            <a:spLocks noChangeArrowheads="1"/>
          </p:cNvSpPr>
          <p:nvPr/>
        </p:nvSpPr>
        <p:spPr bwMode="auto">
          <a:xfrm>
            <a:off x="7229475" y="2878138"/>
            <a:ext cx="311150" cy="161925"/>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68" name="Straight Connector 267"/>
          <p:cNvCxnSpPr>
            <a:cxnSpLocks noChangeShapeType="1"/>
            <a:stCxn id="241" idx="1"/>
            <a:endCxn id="265" idx="3"/>
          </p:cNvCxnSpPr>
          <p:nvPr/>
        </p:nvCxnSpPr>
        <p:spPr bwMode="auto">
          <a:xfrm flipH="1" flipV="1">
            <a:off x="8134350" y="2840038"/>
            <a:ext cx="273050" cy="457200"/>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71" name="Straight Connector 270"/>
          <p:cNvCxnSpPr>
            <a:cxnSpLocks noChangeShapeType="1"/>
            <a:stCxn id="262" idx="2"/>
            <a:endCxn id="240" idx="4"/>
          </p:cNvCxnSpPr>
          <p:nvPr/>
        </p:nvCxnSpPr>
        <p:spPr bwMode="auto">
          <a:xfrm flipH="1">
            <a:off x="6213475" y="2632075"/>
            <a:ext cx="609600" cy="106363"/>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74" name="Straight Connector 273"/>
          <p:cNvCxnSpPr>
            <a:cxnSpLocks noChangeShapeType="1"/>
            <a:stCxn id="176" idx="1"/>
            <a:endCxn id="239" idx="3"/>
          </p:cNvCxnSpPr>
          <p:nvPr/>
        </p:nvCxnSpPr>
        <p:spPr bwMode="auto">
          <a:xfrm flipV="1">
            <a:off x="3281363" y="3519488"/>
            <a:ext cx="344487" cy="141287"/>
          </a:xfrm>
          <a:prstGeom prst="line">
            <a:avLst/>
          </a:prstGeom>
          <a:noFill/>
          <a:ln w="28575">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277" name="Straight Connector 276"/>
          <p:cNvCxnSpPr>
            <a:cxnSpLocks noChangeShapeType="1"/>
            <a:stCxn id="241" idx="3"/>
            <a:endCxn id="226" idx="1"/>
          </p:cNvCxnSpPr>
          <p:nvPr/>
        </p:nvCxnSpPr>
        <p:spPr bwMode="auto">
          <a:xfrm>
            <a:off x="8407401" y="3551238"/>
            <a:ext cx="390525" cy="174625"/>
          </a:xfrm>
          <a:prstGeom prst="line">
            <a:avLst/>
          </a:prstGeom>
          <a:noFill/>
          <a:ln w="28575">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52" name="TextBox 151"/>
          <p:cNvSpPr txBox="1"/>
          <p:nvPr/>
        </p:nvSpPr>
        <p:spPr>
          <a:xfrm>
            <a:off x="4002088" y="1846263"/>
            <a:ext cx="585095" cy="288539"/>
          </a:xfrm>
          <a:prstGeom prst="rect">
            <a:avLst/>
          </a:prstGeom>
          <a:noFill/>
        </p:spPr>
        <p:txBody>
          <a:bodyPr wrap="none" lIns="57149" tIns="28574" rIns="57149" bIns="28574">
            <a:spAutoFit/>
          </a:bodyPr>
          <a:lstStyle/>
          <a:p>
            <a:pPr>
              <a:defRPr/>
            </a:pPr>
            <a:r>
              <a:rPr lang="en-US" sz="1500" dirty="0">
                <a:latin typeface="+mj-lt"/>
              </a:rPr>
              <a:t>CENIC</a:t>
            </a:r>
          </a:p>
        </p:txBody>
      </p:sp>
      <p:sp>
        <p:nvSpPr>
          <p:cNvPr id="153" name="TextBox 152"/>
          <p:cNvSpPr txBox="1"/>
          <p:nvPr/>
        </p:nvSpPr>
        <p:spPr>
          <a:xfrm>
            <a:off x="6862764" y="1789113"/>
            <a:ext cx="833688" cy="288539"/>
          </a:xfrm>
          <a:prstGeom prst="rect">
            <a:avLst/>
          </a:prstGeom>
          <a:noFill/>
        </p:spPr>
        <p:txBody>
          <a:bodyPr wrap="none" lIns="57149" tIns="28574" rIns="57149" bIns="28574">
            <a:spAutoFit/>
          </a:bodyPr>
          <a:lstStyle/>
          <a:p>
            <a:pPr>
              <a:defRPr/>
            </a:pPr>
            <a:r>
              <a:rPr lang="en-US" sz="1500" dirty="0">
                <a:latin typeface="+mj-lt"/>
              </a:rPr>
              <a:t>Internet2</a:t>
            </a:r>
          </a:p>
        </p:txBody>
      </p:sp>
    </p:spTree>
    <p:extLst>
      <p:ext uri="{BB962C8B-B14F-4D97-AF65-F5344CB8AC3E}">
        <p14:creationId xmlns:p14="http://schemas.microsoft.com/office/powerpoint/2010/main" val="32181955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898709" y="5917741"/>
            <a:ext cx="1574853" cy="288539"/>
          </a:xfrm>
          <a:prstGeom prst="rect">
            <a:avLst/>
          </a:prstGeom>
          <a:noFill/>
        </p:spPr>
        <p:txBody>
          <a:bodyPr wrap="none" lIns="57149" tIns="28574" rIns="57149" bIns="28574">
            <a:spAutoFit/>
          </a:bodyPr>
          <a:lstStyle/>
          <a:p>
            <a:pPr>
              <a:defRPr/>
            </a:pPr>
            <a:r>
              <a:rPr lang="en-US" sz="1500" dirty="0">
                <a:latin typeface="+mj-lt"/>
              </a:rPr>
              <a:t>Stanford University</a:t>
            </a:r>
          </a:p>
        </p:txBody>
      </p:sp>
      <p:grpSp>
        <p:nvGrpSpPr>
          <p:cNvPr id="2" name="Group 1">
            <a:extLst>
              <a:ext uri="{FF2B5EF4-FFF2-40B4-BE49-F238E27FC236}">
                <a16:creationId xmlns:a16="http://schemas.microsoft.com/office/drawing/2014/main" id="{439BF253-88B5-5543-9322-688B297BEFEF}"/>
              </a:ext>
            </a:extLst>
          </p:cNvPr>
          <p:cNvGrpSpPr/>
          <p:nvPr/>
        </p:nvGrpSpPr>
        <p:grpSpPr>
          <a:xfrm>
            <a:off x="1771651" y="1469204"/>
            <a:ext cx="6201095" cy="4695290"/>
            <a:chOff x="1771651" y="3265488"/>
            <a:chExt cx="2759075" cy="2675610"/>
          </a:xfrm>
        </p:grpSpPr>
        <p:sp>
          <p:nvSpPr>
            <p:cNvPr id="4" name="Oval 3"/>
            <p:cNvSpPr>
              <a:spLocks noChangeArrowheads="1"/>
            </p:cNvSpPr>
            <p:nvPr/>
          </p:nvSpPr>
          <p:spPr bwMode="auto">
            <a:xfrm>
              <a:off x="1771651" y="3435350"/>
              <a:ext cx="2759075" cy="2505748"/>
            </a:xfrm>
            <a:prstGeom prst="ellipse">
              <a:avLst/>
            </a:prstGeom>
            <a:noFill/>
            <a:ln w="9525">
              <a:solidFill>
                <a:srgbClr val="A6A6A6"/>
              </a:solidFill>
              <a:round/>
              <a:headEnd/>
              <a:tailEnd/>
            </a:ln>
            <a:effectLst>
              <a:outerShdw blurRad="40000" dist="23000" dir="5400000" rotWithShape="0">
                <a:srgbClr val="000000">
                  <a:alpha val="34999"/>
                </a:srgbClr>
              </a:outerShdw>
            </a:effectLst>
            <a:extLst>
              <a:ext uri="{909E8E84-426E-40DD-AFC4-6F175D3DCCD1}">
                <a14:hiddenFill xmlns:a14="http://schemas.microsoft.com/office/drawing/2010/main">
                  <a:solidFill>
                    <a:srgbClr val="FFFFFF"/>
                  </a:solidFill>
                </a14:hiddenFill>
              </a:ext>
            </a:extLst>
          </p:spPr>
          <p:txBody>
            <a:bodyPr lIns="57149" tIns="28574" rIns="57149" bIns="28574" anchor="ctr"/>
            <a:lstStyle/>
            <a:p>
              <a:pPr algn="ctr">
                <a:defRPr/>
              </a:pPr>
              <a:endParaRPr lang="en-US" sz="1500">
                <a:solidFill>
                  <a:schemeClr val="lt1"/>
                </a:solidFill>
                <a:latin typeface="+mj-lt"/>
              </a:endParaRPr>
            </a:p>
          </p:txBody>
        </p:sp>
        <p:grpSp>
          <p:nvGrpSpPr>
            <p:cNvPr id="40963" name="Group 159"/>
            <p:cNvGrpSpPr>
              <a:grpSpLocks/>
            </p:cNvGrpSpPr>
            <p:nvPr/>
          </p:nvGrpSpPr>
          <p:grpSpPr bwMode="auto">
            <a:xfrm>
              <a:off x="2116138" y="4035425"/>
              <a:ext cx="2130425" cy="603250"/>
              <a:chOff x="5030950" y="4105123"/>
              <a:chExt cx="5143290" cy="964734"/>
            </a:xfrm>
          </p:grpSpPr>
          <p:sp>
            <p:nvSpPr>
              <p:cNvPr id="129" name="Can 128"/>
              <p:cNvSpPr>
                <a:spLocks noChangeArrowheads="1"/>
              </p:cNvSpPr>
              <p:nvPr/>
            </p:nvSpPr>
            <p:spPr bwMode="auto">
              <a:xfrm>
                <a:off x="6127061" y="4105123"/>
                <a:ext cx="498232" cy="203102"/>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131" name="Straight Connector 130"/>
              <p:cNvCxnSpPr>
                <a:cxnSpLocks noChangeShapeType="1"/>
              </p:cNvCxnSpPr>
              <p:nvPr/>
            </p:nvCxnSpPr>
            <p:spPr bwMode="auto">
              <a:xfrm flipV="1">
                <a:off x="5421871" y="4244756"/>
                <a:ext cx="758846" cy="109166"/>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32" name="Can 131"/>
              <p:cNvSpPr>
                <a:spLocks noChangeArrowheads="1"/>
              </p:cNvSpPr>
              <p:nvPr/>
            </p:nvSpPr>
            <p:spPr bwMode="auto">
              <a:xfrm>
                <a:off x="5030950" y="4282837"/>
                <a:ext cx="498232" cy="203102"/>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133" name="Straight Connector 132"/>
              <p:cNvCxnSpPr>
                <a:cxnSpLocks noChangeShapeType="1"/>
              </p:cNvCxnSpPr>
              <p:nvPr/>
            </p:nvCxnSpPr>
            <p:spPr bwMode="auto">
              <a:xfrm>
                <a:off x="5306894" y="4437703"/>
                <a:ext cx="555719" cy="360506"/>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134" name="Straight Connector 133"/>
              <p:cNvCxnSpPr>
                <a:cxnSpLocks noChangeShapeType="1"/>
                <a:endCxn id="135" idx="0"/>
              </p:cNvCxnSpPr>
              <p:nvPr/>
            </p:nvCxnSpPr>
            <p:spPr bwMode="auto">
              <a:xfrm>
                <a:off x="6498818" y="4244756"/>
                <a:ext cx="632373" cy="29957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35" name="Can 134"/>
              <p:cNvSpPr>
                <a:spLocks noChangeArrowheads="1"/>
              </p:cNvSpPr>
              <p:nvPr/>
            </p:nvSpPr>
            <p:spPr bwMode="auto">
              <a:xfrm>
                <a:off x="6882073" y="4442781"/>
                <a:ext cx="498232" cy="203102"/>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136" name="Straight Connector 135"/>
              <p:cNvCxnSpPr>
                <a:cxnSpLocks noChangeShapeType="1"/>
                <a:stCxn id="137" idx="4"/>
              </p:cNvCxnSpPr>
              <p:nvPr/>
            </p:nvCxnSpPr>
            <p:spPr bwMode="auto">
              <a:xfrm flipV="1">
                <a:off x="6180717" y="4595107"/>
                <a:ext cx="812502" cy="203102"/>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37" name="Can 136"/>
              <p:cNvSpPr>
                <a:spLocks noChangeArrowheads="1"/>
              </p:cNvSpPr>
              <p:nvPr/>
            </p:nvSpPr>
            <p:spPr bwMode="auto">
              <a:xfrm>
                <a:off x="5682485" y="4696658"/>
                <a:ext cx="498232" cy="203102"/>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138" name="Straight Connector 137"/>
              <p:cNvCxnSpPr>
                <a:cxnSpLocks noChangeShapeType="1"/>
                <a:endCxn id="135" idx="4"/>
              </p:cNvCxnSpPr>
              <p:nvPr/>
            </p:nvCxnSpPr>
            <p:spPr bwMode="auto">
              <a:xfrm flipH="1" flipV="1">
                <a:off x="7380306" y="4544332"/>
                <a:ext cx="444576" cy="2538"/>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43" name="Can 142"/>
              <p:cNvSpPr>
                <a:spLocks noChangeArrowheads="1"/>
              </p:cNvSpPr>
              <p:nvPr/>
            </p:nvSpPr>
            <p:spPr bwMode="auto">
              <a:xfrm>
                <a:off x="8917162" y="4275222"/>
                <a:ext cx="498232" cy="203102"/>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145" name="Straight Connector 144"/>
              <p:cNvCxnSpPr>
                <a:cxnSpLocks noChangeShapeType="1"/>
              </p:cNvCxnSpPr>
              <p:nvPr/>
            </p:nvCxnSpPr>
            <p:spPr bwMode="auto">
              <a:xfrm flipV="1">
                <a:off x="8211971" y="4414853"/>
                <a:ext cx="762677" cy="109168"/>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46" name="Can 145"/>
              <p:cNvSpPr>
                <a:spLocks noChangeArrowheads="1"/>
              </p:cNvSpPr>
              <p:nvPr/>
            </p:nvSpPr>
            <p:spPr bwMode="auto">
              <a:xfrm>
                <a:off x="7824882" y="4452936"/>
                <a:ext cx="498232" cy="203102"/>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147" name="Straight Connector 146"/>
              <p:cNvCxnSpPr>
                <a:cxnSpLocks noChangeShapeType="1"/>
              </p:cNvCxnSpPr>
              <p:nvPr/>
            </p:nvCxnSpPr>
            <p:spPr bwMode="auto">
              <a:xfrm>
                <a:off x="8100826" y="4607800"/>
                <a:ext cx="555722" cy="360506"/>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148" name="Straight Connector 147"/>
              <p:cNvCxnSpPr>
                <a:cxnSpLocks noChangeShapeType="1"/>
                <a:endCxn id="149" idx="0"/>
              </p:cNvCxnSpPr>
              <p:nvPr/>
            </p:nvCxnSpPr>
            <p:spPr bwMode="auto">
              <a:xfrm>
                <a:off x="9292752" y="4414853"/>
                <a:ext cx="632371" cy="29957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49" name="Can 148"/>
              <p:cNvSpPr>
                <a:spLocks noChangeArrowheads="1"/>
              </p:cNvSpPr>
              <p:nvPr/>
            </p:nvSpPr>
            <p:spPr bwMode="auto">
              <a:xfrm>
                <a:off x="9676008" y="4612878"/>
                <a:ext cx="498232" cy="205641"/>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150" name="Straight Connector 149"/>
              <p:cNvCxnSpPr>
                <a:cxnSpLocks noChangeShapeType="1"/>
                <a:stCxn id="151" idx="4"/>
              </p:cNvCxnSpPr>
              <p:nvPr/>
            </p:nvCxnSpPr>
            <p:spPr bwMode="auto">
              <a:xfrm flipV="1">
                <a:off x="8974649" y="4765204"/>
                <a:ext cx="808670" cy="203102"/>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51" name="Can 150"/>
              <p:cNvSpPr>
                <a:spLocks noChangeArrowheads="1"/>
              </p:cNvSpPr>
              <p:nvPr/>
            </p:nvSpPr>
            <p:spPr bwMode="auto">
              <a:xfrm>
                <a:off x="8476417" y="4866755"/>
                <a:ext cx="498232" cy="203102"/>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grpSp>
        <p:pic>
          <p:nvPicPr>
            <p:cNvPr id="40964" name="server.pd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0342" y="5084642"/>
              <a:ext cx="19685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40965" name="server.pd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36838" y="5230813"/>
              <a:ext cx="196850"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40966" name="server.pd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1638" y="5302251"/>
              <a:ext cx="196850"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40967" name="server.pd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00413" y="5240338"/>
              <a:ext cx="196850"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40968" name="server.pd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9188" y="5132388"/>
              <a:ext cx="196850"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cxnSp>
          <p:nvCxnSpPr>
            <p:cNvPr id="163" name="Straight Connector 162"/>
            <p:cNvCxnSpPr>
              <a:cxnSpLocks noChangeShapeType="1"/>
              <a:stCxn id="137" idx="3"/>
              <a:endCxn id="40965" idx="0"/>
            </p:cNvCxnSpPr>
            <p:nvPr/>
          </p:nvCxnSpPr>
          <p:spPr bwMode="auto">
            <a:xfrm>
              <a:off x="2489200" y="4532313"/>
              <a:ext cx="246063" cy="698500"/>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166" name="Straight Connector 165"/>
            <p:cNvCxnSpPr>
              <a:cxnSpLocks noChangeShapeType="1"/>
              <a:stCxn id="135" idx="3"/>
              <a:endCxn id="40966" idx="0"/>
            </p:cNvCxnSpPr>
            <p:nvPr/>
          </p:nvCxnSpPr>
          <p:spPr bwMode="auto">
            <a:xfrm>
              <a:off x="2986088" y="4375150"/>
              <a:ext cx="53975" cy="927100"/>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169" name="Straight Connector 168"/>
            <p:cNvCxnSpPr>
              <a:cxnSpLocks noChangeShapeType="1"/>
              <a:stCxn id="135" idx="3"/>
              <a:endCxn id="40967" idx="0"/>
            </p:cNvCxnSpPr>
            <p:nvPr/>
          </p:nvCxnSpPr>
          <p:spPr bwMode="auto">
            <a:xfrm>
              <a:off x="2986088" y="4375150"/>
              <a:ext cx="412750" cy="865188"/>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172" name="Straight Connector 171"/>
            <p:cNvCxnSpPr>
              <a:cxnSpLocks noChangeShapeType="1"/>
              <a:stCxn id="151" idx="3"/>
              <a:endCxn id="40968" idx="0"/>
            </p:cNvCxnSpPr>
            <p:nvPr/>
          </p:nvCxnSpPr>
          <p:spPr bwMode="auto">
            <a:xfrm>
              <a:off x="3646488" y="4638675"/>
              <a:ext cx="111125" cy="493713"/>
            </a:xfrm>
            <a:prstGeom prst="line">
              <a:avLst/>
            </a:prstGeom>
            <a:noFill/>
            <a:ln w="25400">
              <a:solidFill>
                <a:srgbClr val="00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76" name="Can 175"/>
            <p:cNvSpPr>
              <a:spLocks noChangeArrowheads="1"/>
            </p:cNvSpPr>
            <p:nvPr/>
          </p:nvSpPr>
          <p:spPr bwMode="auto">
            <a:xfrm>
              <a:off x="3178176" y="3660775"/>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177" name="Straight Connector 176"/>
            <p:cNvCxnSpPr>
              <a:cxnSpLocks noChangeShapeType="1"/>
            </p:cNvCxnSpPr>
            <p:nvPr/>
          </p:nvCxnSpPr>
          <p:spPr bwMode="auto">
            <a:xfrm flipV="1">
              <a:off x="2886076" y="3748088"/>
              <a:ext cx="314325" cy="68262"/>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78" name="Can 177"/>
            <p:cNvSpPr>
              <a:spLocks noChangeArrowheads="1"/>
            </p:cNvSpPr>
            <p:nvPr/>
          </p:nvSpPr>
          <p:spPr bwMode="auto">
            <a:xfrm>
              <a:off x="2724151" y="3770313"/>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179" name="Straight Connector 178"/>
            <p:cNvCxnSpPr>
              <a:cxnSpLocks noChangeShapeType="1"/>
              <a:endCxn id="129" idx="1"/>
            </p:cNvCxnSpPr>
            <p:nvPr/>
          </p:nvCxnSpPr>
          <p:spPr bwMode="auto">
            <a:xfrm flipH="1">
              <a:off x="2673350" y="3867151"/>
              <a:ext cx="165100" cy="16827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180" name="Straight Connector 179"/>
            <p:cNvCxnSpPr>
              <a:cxnSpLocks noChangeShapeType="1"/>
              <a:endCxn id="181" idx="0"/>
            </p:cNvCxnSpPr>
            <p:nvPr/>
          </p:nvCxnSpPr>
          <p:spPr bwMode="auto">
            <a:xfrm>
              <a:off x="3332163" y="3748088"/>
              <a:ext cx="263525" cy="187325"/>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81" name="Can 180"/>
            <p:cNvSpPr>
              <a:spLocks noChangeArrowheads="1"/>
            </p:cNvSpPr>
            <p:nvPr/>
          </p:nvSpPr>
          <p:spPr bwMode="auto">
            <a:xfrm>
              <a:off x="3492501" y="3871913"/>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182" name="Straight Connector 181"/>
            <p:cNvCxnSpPr>
              <a:cxnSpLocks noChangeShapeType="1"/>
              <a:stCxn id="146" idx="1"/>
            </p:cNvCxnSpPr>
            <p:nvPr/>
          </p:nvCxnSpPr>
          <p:spPr bwMode="auto">
            <a:xfrm flipV="1">
              <a:off x="3376613" y="3965575"/>
              <a:ext cx="160337" cy="287338"/>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184" name="Straight Connector 183"/>
            <p:cNvCxnSpPr>
              <a:cxnSpLocks noChangeShapeType="1"/>
              <a:endCxn id="181" idx="4"/>
            </p:cNvCxnSpPr>
            <p:nvPr/>
          </p:nvCxnSpPr>
          <p:spPr bwMode="auto">
            <a:xfrm flipH="1" flipV="1">
              <a:off x="3698875" y="3935413"/>
              <a:ext cx="182563" cy="1587"/>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87" name="Can 186"/>
            <p:cNvSpPr>
              <a:spLocks noChangeArrowheads="1"/>
            </p:cNvSpPr>
            <p:nvPr/>
          </p:nvSpPr>
          <p:spPr bwMode="auto">
            <a:xfrm>
              <a:off x="3881438" y="3876675"/>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188" name="Straight Connector 187"/>
            <p:cNvCxnSpPr>
              <a:cxnSpLocks noChangeShapeType="1"/>
            </p:cNvCxnSpPr>
            <p:nvPr/>
          </p:nvCxnSpPr>
          <p:spPr bwMode="auto">
            <a:xfrm>
              <a:off x="3995738" y="3975100"/>
              <a:ext cx="230187" cy="223838"/>
            </a:xfrm>
            <a:prstGeom prst="line">
              <a:avLst/>
            </a:prstGeom>
            <a:noFill/>
            <a:ln w="28575" cap="rnd">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92" name="Can 191"/>
            <p:cNvSpPr>
              <a:spLocks noChangeArrowheads="1"/>
            </p:cNvSpPr>
            <p:nvPr/>
          </p:nvSpPr>
          <p:spPr bwMode="auto">
            <a:xfrm>
              <a:off x="4151313" y="4135438"/>
              <a:ext cx="206375" cy="127000"/>
            </a:xfrm>
            <a:prstGeom prst="can">
              <a:avLst>
                <a:gd name="adj" fmla="val 50000"/>
              </a:avLst>
            </a:prstGeom>
            <a:solidFill>
              <a:schemeClr val="bg1"/>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sp>
          <p:nvSpPr>
            <p:cNvPr id="239" name="Can 238"/>
            <p:cNvSpPr>
              <a:spLocks noChangeArrowheads="1"/>
            </p:cNvSpPr>
            <p:nvPr/>
          </p:nvSpPr>
          <p:spPr bwMode="auto">
            <a:xfrm>
              <a:off x="3332163" y="3265488"/>
              <a:ext cx="585787" cy="254000"/>
            </a:xfrm>
            <a:prstGeom prst="can">
              <a:avLst>
                <a:gd name="adj" fmla="val 50000"/>
              </a:avLst>
            </a:prstGeom>
            <a:solidFill>
              <a:srgbClr val="FF6600"/>
            </a:solidFill>
            <a:ln w="28575">
              <a:solidFill>
                <a:schemeClr val="tx1"/>
              </a:solidFill>
              <a:round/>
              <a:headEnd/>
              <a:tailEnd/>
            </a:ln>
            <a:effectLst>
              <a:outerShdw blurRad="40000" dist="23000" dir="5400000" rotWithShape="0">
                <a:srgbClr val="000000">
                  <a:alpha val="34999"/>
                </a:srgbClr>
              </a:outerShdw>
            </a:effectLst>
          </p:spPr>
          <p:txBody>
            <a:bodyPr lIns="57149" tIns="28574" rIns="57149" bIns="28574" anchor="ctr"/>
            <a:lstStyle/>
            <a:p>
              <a:pPr algn="ctr">
                <a:defRPr/>
              </a:pPr>
              <a:endParaRPr lang="en-US" sz="1500">
                <a:solidFill>
                  <a:schemeClr val="lt1"/>
                </a:solidFill>
                <a:latin typeface="+mj-lt"/>
              </a:endParaRPr>
            </a:p>
          </p:txBody>
        </p:sp>
        <p:cxnSp>
          <p:nvCxnSpPr>
            <p:cNvPr id="274" name="Straight Connector 273"/>
            <p:cNvCxnSpPr>
              <a:cxnSpLocks noChangeShapeType="1"/>
              <a:stCxn id="176" idx="1"/>
              <a:endCxn id="239" idx="3"/>
            </p:cNvCxnSpPr>
            <p:nvPr/>
          </p:nvCxnSpPr>
          <p:spPr bwMode="auto">
            <a:xfrm flipV="1">
              <a:off x="3281363" y="3519488"/>
              <a:ext cx="344487" cy="141287"/>
            </a:xfrm>
            <a:prstGeom prst="line">
              <a:avLst/>
            </a:prstGeom>
            <a:noFill/>
            <a:ln w="28575">
              <a:solidFill>
                <a:srgbClr val="FF0000"/>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grpSp>
      <p:cxnSp>
        <p:nvCxnSpPr>
          <p:cNvPr id="8" name="Straight Arrow Connector 7">
            <a:extLst>
              <a:ext uri="{FF2B5EF4-FFF2-40B4-BE49-F238E27FC236}">
                <a16:creationId xmlns:a16="http://schemas.microsoft.com/office/drawing/2014/main" id="{0BA8F6ED-32F0-5448-9C9B-80899D41BC78}"/>
              </a:ext>
            </a:extLst>
          </p:cNvPr>
          <p:cNvCxnSpPr/>
          <p:nvPr/>
        </p:nvCxnSpPr>
        <p:spPr>
          <a:xfrm flipV="1">
            <a:off x="6239425" y="585626"/>
            <a:ext cx="1068513" cy="883578"/>
          </a:xfrm>
          <a:prstGeom prst="straightConnector1">
            <a:avLst/>
          </a:prstGeom>
          <a:ln w="28575">
            <a:prstDash val="sysDot"/>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122" name="Can 121">
            <a:extLst>
              <a:ext uri="{FF2B5EF4-FFF2-40B4-BE49-F238E27FC236}">
                <a16:creationId xmlns:a16="http://schemas.microsoft.com/office/drawing/2014/main" id="{DD133658-FD1E-514A-A642-6FCE0EB5E6F6}"/>
              </a:ext>
            </a:extLst>
          </p:cNvPr>
          <p:cNvSpPr>
            <a:spLocks noChangeArrowheads="1"/>
          </p:cNvSpPr>
          <p:nvPr/>
        </p:nvSpPr>
        <p:spPr bwMode="auto">
          <a:xfrm>
            <a:off x="2229308" y="4167723"/>
            <a:ext cx="316588" cy="222866"/>
          </a:xfrm>
          <a:prstGeom prst="can">
            <a:avLst>
              <a:gd name="adj" fmla="val 50000"/>
            </a:avLst>
          </a:prstGeom>
          <a:solidFill>
            <a:schemeClr val="tx2"/>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sp>
        <p:nvSpPr>
          <p:cNvPr id="123" name="Can 122">
            <a:extLst>
              <a:ext uri="{FF2B5EF4-FFF2-40B4-BE49-F238E27FC236}">
                <a16:creationId xmlns:a16="http://schemas.microsoft.com/office/drawing/2014/main" id="{40DC818A-56AF-6A4F-A8FD-62E4DF159CBB}"/>
              </a:ext>
            </a:extLst>
          </p:cNvPr>
          <p:cNvSpPr>
            <a:spLocks noChangeArrowheads="1"/>
          </p:cNvSpPr>
          <p:nvPr/>
        </p:nvSpPr>
        <p:spPr bwMode="auto">
          <a:xfrm>
            <a:off x="2686965" y="4289637"/>
            <a:ext cx="316588" cy="222866"/>
          </a:xfrm>
          <a:prstGeom prst="can">
            <a:avLst>
              <a:gd name="adj" fmla="val 50000"/>
            </a:avLst>
          </a:prstGeom>
          <a:solidFill>
            <a:schemeClr val="tx2"/>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sp>
        <p:nvSpPr>
          <p:cNvPr id="124" name="Can 123">
            <a:extLst>
              <a:ext uri="{FF2B5EF4-FFF2-40B4-BE49-F238E27FC236}">
                <a16:creationId xmlns:a16="http://schemas.microsoft.com/office/drawing/2014/main" id="{CD833B70-5D35-FF46-91D0-9E34BAF81D8B}"/>
              </a:ext>
            </a:extLst>
          </p:cNvPr>
          <p:cNvSpPr>
            <a:spLocks noChangeArrowheads="1"/>
          </p:cNvSpPr>
          <p:nvPr/>
        </p:nvSpPr>
        <p:spPr bwMode="auto">
          <a:xfrm>
            <a:off x="2640924" y="3909582"/>
            <a:ext cx="316588" cy="222866"/>
          </a:xfrm>
          <a:prstGeom prst="can">
            <a:avLst>
              <a:gd name="adj" fmla="val 50000"/>
            </a:avLst>
          </a:prstGeom>
          <a:solidFill>
            <a:schemeClr val="tx2"/>
          </a:solidFill>
          <a:ln w="28575">
            <a:solidFill>
              <a:schemeClr val="tx1"/>
            </a:solidFill>
            <a:round/>
            <a:headEnd/>
            <a:tailEnd/>
          </a:ln>
          <a:effectLst>
            <a:outerShdw blurRad="40000" dist="23000" dir="5400000" rotWithShape="0">
              <a:srgbClr val="000000">
                <a:alpha val="34999"/>
              </a:srgbClr>
            </a:outerShdw>
          </a:effectLst>
        </p:spPr>
        <p:txBody>
          <a:bodyPr anchor="ctr"/>
          <a:lstStyle/>
          <a:p>
            <a:pPr algn="ctr">
              <a:defRPr/>
            </a:pPr>
            <a:endParaRPr lang="en-US" sz="1500">
              <a:solidFill>
                <a:schemeClr val="lt1"/>
              </a:solidFill>
              <a:latin typeface="+mj-lt"/>
            </a:endParaRPr>
          </a:p>
        </p:txBody>
      </p:sp>
      <p:cxnSp>
        <p:nvCxnSpPr>
          <p:cNvPr id="12" name="Straight Connector 11">
            <a:extLst>
              <a:ext uri="{FF2B5EF4-FFF2-40B4-BE49-F238E27FC236}">
                <a16:creationId xmlns:a16="http://schemas.microsoft.com/office/drawing/2014/main" id="{C76DE3A0-A940-784B-9596-C394268DAD6D}"/>
              </a:ext>
            </a:extLst>
          </p:cNvPr>
          <p:cNvCxnSpPr>
            <a:stCxn id="40964" idx="0"/>
            <a:endCxn id="122" idx="3"/>
          </p:cNvCxnSpPr>
          <p:nvPr/>
        </p:nvCxnSpPr>
        <p:spPr>
          <a:xfrm flipH="1" flipV="1">
            <a:off x="2387602" y="4390589"/>
            <a:ext cx="96776" cy="270955"/>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D37B03A-9570-3141-A128-C86B5072E4CE}"/>
              </a:ext>
            </a:extLst>
          </p:cNvPr>
          <p:cNvCxnSpPr>
            <a:stCxn id="122" idx="4"/>
            <a:endCxn id="123" idx="2"/>
          </p:cNvCxnSpPr>
          <p:nvPr/>
        </p:nvCxnSpPr>
        <p:spPr>
          <a:xfrm>
            <a:off x="2545896" y="4279156"/>
            <a:ext cx="141069" cy="1219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089DBD5-4BD1-DC47-A231-C804EFE879EB}"/>
              </a:ext>
            </a:extLst>
          </p:cNvPr>
          <p:cNvCxnSpPr>
            <a:stCxn id="122" idx="1"/>
            <a:endCxn id="124" idx="2"/>
          </p:cNvCxnSpPr>
          <p:nvPr/>
        </p:nvCxnSpPr>
        <p:spPr>
          <a:xfrm flipV="1">
            <a:off x="2387602" y="4021015"/>
            <a:ext cx="253322" cy="146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B33A1B3-BA26-654D-B8DC-465DE03DDB13}"/>
              </a:ext>
            </a:extLst>
          </p:cNvPr>
          <p:cNvCxnSpPr>
            <a:stCxn id="124" idx="4"/>
          </p:cNvCxnSpPr>
          <p:nvPr/>
        </p:nvCxnSpPr>
        <p:spPr>
          <a:xfrm flipV="1">
            <a:off x="2957512" y="3700751"/>
            <a:ext cx="244887" cy="32026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A639D8E9-6181-F048-98B8-B18EB67E16AF}"/>
              </a:ext>
            </a:extLst>
          </p:cNvPr>
          <p:cNvCxnSpPr>
            <a:cxnSpLocks/>
            <a:stCxn id="123" idx="1"/>
            <a:endCxn id="124" idx="3"/>
          </p:cNvCxnSpPr>
          <p:nvPr/>
        </p:nvCxnSpPr>
        <p:spPr>
          <a:xfrm flipH="1" flipV="1">
            <a:off x="2799218" y="4132448"/>
            <a:ext cx="46041" cy="157189"/>
          </a:xfrm>
          <a:prstGeom prst="line">
            <a:avLst/>
          </a:prstGeom>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061AFEE1-D5CD-BB44-90EC-E0CC3FE735A7}"/>
              </a:ext>
            </a:extLst>
          </p:cNvPr>
          <p:cNvSpPr txBox="1"/>
          <p:nvPr/>
        </p:nvSpPr>
        <p:spPr>
          <a:xfrm>
            <a:off x="550971" y="3324560"/>
            <a:ext cx="1054391" cy="646331"/>
          </a:xfrm>
          <a:prstGeom prst="rect">
            <a:avLst/>
          </a:prstGeom>
          <a:solidFill>
            <a:schemeClr val="bg1"/>
          </a:solidFill>
          <a:effectLst>
            <a:outerShdw blurRad="50800" dist="38100" dir="2700000" algn="tl" rotWithShape="0">
              <a:prstClr val="black">
                <a:alpha val="40000"/>
              </a:prstClr>
            </a:outerShdw>
          </a:effectLst>
        </p:spPr>
        <p:txBody>
          <a:bodyPr wrap="none" rtlCol="0">
            <a:spAutoFit/>
          </a:bodyPr>
          <a:lstStyle/>
          <a:p>
            <a:pPr algn="ctr"/>
            <a:r>
              <a:rPr lang="en-US" dirty="0"/>
              <a:t>Ethernet </a:t>
            </a:r>
          </a:p>
          <a:p>
            <a:pPr algn="ctr"/>
            <a:r>
              <a:rPr lang="en-US" dirty="0"/>
              <a:t>switches</a:t>
            </a:r>
          </a:p>
        </p:txBody>
      </p:sp>
      <p:cxnSp>
        <p:nvCxnSpPr>
          <p:cNvPr id="23" name="Straight Arrow Connector 22">
            <a:extLst>
              <a:ext uri="{FF2B5EF4-FFF2-40B4-BE49-F238E27FC236}">
                <a16:creationId xmlns:a16="http://schemas.microsoft.com/office/drawing/2014/main" id="{D0AA2695-283B-4145-9BF8-57A24811FC57}"/>
              </a:ext>
            </a:extLst>
          </p:cNvPr>
          <p:cNvCxnSpPr>
            <a:cxnSpLocks/>
            <a:endCxn id="122" idx="2"/>
          </p:cNvCxnSpPr>
          <p:nvPr/>
        </p:nvCxnSpPr>
        <p:spPr>
          <a:xfrm>
            <a:off x="1589959" y="3965890"/>
            <a:ext cx="639349" cy="313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5344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a:blip r:embed="rId2"/>
          <a:stretch>
            <a:fillRect/>
          </a:stretch>
        </p:blipFill>
        <p:spPr>
          <a:xfrm>
            <a:off x="709247" y="1545737"/>
            <a:ext cx="4947138" cy="4947138"/>
          </a:xfrm>
          <a:prstGeom prst="rect">
            <a:avLst/>
          </a:prstGeom>
        </p:spPr>
      </p:pic>
      <p:pic>
        <p:nvPicPr>
          <p:cNvPr id="5" name="Picture 4"/>
          <p:cNvPicPr>
            <a:picLocks noChangeAspect="1"/>
          </p:cNvPicPr>
          <p:nvPr/>
        </p:nvPicPr>
        <p:blipFill rotWithShape="1">
          <a:blip r:embed="rId3"/>
          <a:srcRect t="-582" b="22576"/>
          <a:stretch/>
        </p:blipFill>
        <p:spPr>
          <a:xfrm>
            <a:off x="6025662" y="2337562"/>
            <a:ext cx="5328138" cy="4156228"/>
          </a:xfrm>
          <a:prstGeom prst="rect">
            <a:avLst/>
          </a:prstGeom>
        </p:spPr>
      </p:pic>
      <p:sp>
        <p:nvSpPr>
          <p:cNvPr id="6" name="TextBox 5">
            <a:extLst>
              <a:ext uri="{FF2B5EF4-FFF2-40B4-BE49-F238E27FC236}">
                <a16:creationId xmlns:a16="http://schemas.microsoft.com/office/drawing/2014/main" id="{34AB0464-8036-DA44-A7D8-D670C2F08A90}"/>
              </a:ext>
            </a:extLst>
          </p:cNvPr>
          <p:cNvSpPr txBox="1"/>
          <p:nvPr/>
        </p:nvSpPr>
        <p:spPr>
          <a:xfrm>
            <a:off x="8479946" y="2598051"/>
            <a:ext cx="1054391" cy="646331"/>
          </a:xfrm>
          <a:prstGeom prst="rect">
            <a:avLst/>
          </a:prstGeom>
          <a:solidFill>
            <a:schemeClr val="bg1"/>
          </a:solidFill>
          <a:effectLst>
            <a:outerShdw blurRad="50800" dist="38100" dir="2700000" algn="tl" rotWithShape="0">
              <a:prstClr val="black">
                <a:alpha val="40000"/>
              </a:prstClr>
            </a:outerShdw>
          </a:effectLst>
        </p:spPr>
        <p:txBody>
          <a:bodyPr wrap="none" rtlCol="0">
            <a:spAutoFit/>
          </a:bodyPr>
          <a:lstStyle/>
          <a:p>
            <a:pPr algn="ctr"/>
            <a:r>
              <a:rPr lang="en-US" dirty="0"/>
              <a:t>Ethernet </a:t>
            </a:r>
          </a:p>
          <a:p>
            <a:pPr algn="ctr"/>
            <a:r>
              <a:rPr lang="en-US" dirty="0"/>
              <a:t>switch</a:t>
            </a:r>
          </a:p>
        </p:txBody>
      </p:sp>
      <p:cxnSp>
        <p:nvCxnSpPr>
          <p:cNvPr id="7" name="Straight Arrow Connector 6">
            <a:extLst>
              <a:ext uri="{FF2B5EF4-FFF2-40B4-BE49-F238E27FC236}">
                <a16:creationId xmlns:a16="http://schemas.microsoft.com/office/drawing/2014/main" id="{118E5DD6-441A-FC43-A186-2129B1B49276}"/>
              </a:ext>
            </a:extLst>
          </p:cNvPr>
          <p:cNvCxnSpPr/>
          <p:nvPr/>
        </p:nvCxnSpPr>
        <p:spPr>
          <a:xfrm>
            <a:off x="9006214" y="3269293"/>
            <a:ext cx="0" cy="98955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60992970"/>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78" name="Rectangle 10"/>
          <p:cNvSpPr>
            <a:spLocks noChangeArrowheads="1"/>
          </p:cNvSpPr>
          <p:nvPr/>
        </p:nvSpPr>
        <p:spPr bwMode="auto">
          <a:xfrm>
            <a:off x="3124200" y="1905000"/>
            <a:ext cx="5791200" cy="2590800"/>
          </a:xfrm>
          <a:prstGeom prst="rect">
            <a:avLst/>
          </a:prstGeom>
          <a:solidFill>
            <a:schemeClr val="bg1">
              <a:lumMod val="75000"/>
            </a:schemeClr>
          </a:solidFill>
          <a:ln>
            <a:noFill/>
          </a:ln>
          <a:effectLst/>
        </p:spPr>
        <p:txBody>
          <a:bodyPr wrap="none" anchor="ctr"/>
          <a:lstStyle/>
          <a:p>
            <a:endParaRPr lang="en-US">
              <a:latin typeface="+mj-lt"/>
            </a:endParaRPr>
          </a:p>
        </p:txBody>
      </p:sp>
      <p:sp>
        <p:nvSpPr>
          <p:cNvPr id="314370" name="Rectangle 2"/>
          <p:cNvSpPr>
            <a:spLocks noGrp="1" noChangeArrowheads="1"/>
          </p:cNvSpPr>
          <p:nvPr>
            <p:ph type="title"/>
          </p:nvPr>
        </p:nvSpPr>
        <p:spPr>
          <a:xfrm>
            <a:off x="2209800" y="228600"/>
            <a:ext cx="7772400" cy="1143000"/>
          </a:xfrm>
        </p:spPr>
        <p:txBody>
          <a:bodyPr/>
          <a:lstStyle/>
          <a:p>
            <a:r>
              <a:rPr lang="en-US" dirty="0"/>
              <a:t>Generic Packet Switch</a:t>
            </a:r>
          </a:p>
        </p:txBody>
      </p:sp>
      <p:sp>
        <p:nvSpPr>
          <p:cNvPr id="314374" name="Rectangle 6"/>
          <p:cNvSpPr>
            <a:spLocks noChangeArrowheads="1"/>
          </p:cNvSpPr>
          <p:nvPr/>
        </p:nvSpPr>
        <p:spPr bwMode="auto">
          <a:xfrm>
            <a:off x="3581400" y="2438400"/>
            <a:ext cx="1752600" cy="1295400"/>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 xmlns:a14="http://schemas.microsoft.com/office/drawing/2010/main">
                <a:effectLst>
                  <a:outerShdw blurRad="63500" dist="107763" dir="2700000" algn="ctr" rotWithShape="0">
                    <a:schemeClr val="bg2">
                      <a:alpha val="74998"/>
                    </a:schemeClr>
                  </a:outerShdw>
                </a:effectLst>
              </a14:hiddenEffects>
            </a:ext>
          </a:extLst>
        </p:spPr>
        <p:txBody>
          <a:bodyPr wrap="none" anchor="ctr"/>
          <a:lstStyle/>
          <a:p>
            <a:pPr algn="ctr"/>
            <a:r>
              <a:rPr lang="en-US" dirty="0">
                <a:latin typeface="+mj-lt"/>
              </a:rPr>
              <a:t>Lookup</a:t>
            </a:r>
          </a:p>
          <a:p>
            <a:pPr algn="ctr"/>
            <a:r>
              <a:rPr lang="en-US" dirty="0">
                <a:latin typeface="+mj-lt"/>
              </a:rPr>
              <a:t>Address</a:t>
            </a:r>
          </a:p>
        </p:txBody>
      </p:sp>
      <p:sp>
        <p:nvSpPr>
          <p:cNvPr id="314379" name="Line 11"/>
          <p:cNvSpPr>
            <a:spLocks noChangeShapeType="1"/>
          </p:cNvSpPr>
          <p:nvPr/>
        </p:nvSpPr>
        <p:spPr bwMode="auto">
          <a:xfrm>
            <a:off x="1828800" y="3048000"/>
            <a:ext cx="1752600" cy="0"/>
          </a:xfrm>
          <a:prstGeom prst="line">
            <a:avLst/>
          </a:prstGeom>
          <a:noFill/>
          <a:ln w="76200" cap="sq">
            <a:solidFill>
              <a:schemeClr val="tx2"/>
            </a:solidFill>
            <a:round/>
            <a:headEnd type="none" w="sm" len="sm"/>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grpSp>
        <p:nvGrpSpPr>
          <p:cNvPr id="4" name="Group 3"/>
          <p:cNvGrpSpPr/>
          <p:nvPr/>
        </p:nvGrpSpPr>
        <p:grpSpPr>
          <a:xfrm>
            <a:off x="1828800" y="2438400"/>
            <a:ext cx="1447800" cy="381000"/>
            <a:chOff x="304800" y="2438400"/>
            <a:chExt cx="1447800" cy="381000"/>
          </a:xfrm>
        </p:grpSpPr>
        <p:sp>
          <p:nvSpPr>
            <p:cNvPr id="314380" name="Rectangle 12"/>
            <p:cNvSpPr>
              <a:spLocks noChangeArrowheads="1"/>
            </p:cNvSpPr>
            <p:nvPr/>
          </p:nvSpPr>
          <p:spPr bwMode="auto">
            <a:xfrm>
              <a:off x="304800" y="2438400"/>
              <a:ext cx="1447800" cy="381000"/>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r>
                <a:rPr lang="en-US" sz="2000">
                  <a:latin typeface="+mj-lt"/>
                </a:rPr>
                <a:t>Data</a:t>
              </a:r>
            </a:p>
          </p:txBody>
        </p:sp>
        <p:sp>
          <p:nvSpPr>
            <p:cNvPr id="314381" name="Rectangle 13"/>
            <p:cNvSpPr>
              <a:spLocks noChangeArrowheads="1"/>
            </p:cNvSpPr>
            <p:nvPr/>
          </p:nvSpPr>
          <p:spPr bwMode="auto">
            <a:xfrm>
              <a:off x="1219200" y="2438400"/>
              <a:ext cx="533400" cy="381000"/>
            </a:xfrm>
            <a:prstGeom prst="rect">
              <a:avLst/>
            </a:prstGeom>
            <a:solidFill>
              <a:schemeClr val="accent2"/>
            </a:solidFill>
            <a:ln w="12700" cap="sq">
              <a:solidFill>
                <a:schemeClr val="tx1"/>
              </a:solidFill>
              <a:miter lim="800000"/>
              <a:headEnd type="none" w="sm" len="sm"/>
              <a:tailEnd type="none" w="sm" len="sm"/>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sz="2000" dirty="0">
                  <a:solidFill>
                    <a:schemeClr val="bg1"/>
                  </a:solidFill>
                  <a:latin typeface="+mj-lt"/>
                </a:rPr>
                <a:t>H</a:t>
              </a:r>
            </a:p>
          </p:txBody>
        </p:sp>
      </p:grpSp>
      <p:sp>
        <p:nvSpPr>
          <p:cNvPr id="33" name="Line 11"/>
          <p:cNvSpPr>
            <a:spLocks noChangeShapeType="1"/>
          </p:cNvSpPr>
          <p:nvPr/>
        </p:nvSpPr>
        <p:spPr bwMode="auto">
          <a:xfrm>
            <a:off x="6781800" y="3048000"/>
            <a:ext cx="3505200" cy="0"/>
          </a:xfrm>
          <a:prstGeom prst="line">
            <a:avLst/>
          </a:prstGeom>
          <a:noFill/>
          <a:ln w="76200" cap="sq">
            <a:solidFill>
              <a:schemeClr val="tx2"/>
            </a:solidFill>
            <a:round/>
            <a:headEnd type="none" w="sm" len="sm"/>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grpSp>
        <p:nvGrpSpPr>
          <p:cNvPr id="2" name="Group 1"/>
          <p:cNvGrpSpPr/>
          <p:nvPr/>
        </p:nvGrpSpPr>
        <p:grpSpPr>
          <a:xfrm>
            <a:off x="3427414" y="3733800"/>
            <a:ext cx="2165341" cy="2362200"/>
            <a:chOff x="1903413" y="3733800"/>
            <a:chExt cx="2165341" cy="2362200"/>
          </a:xfrm>
        </p:grpSpPr>
        <p:grpSp>
          <p:nvGrpSpPr>
            <p:cNvPr id="314395" name="Group 27"/>
            <p:cNvGrpSpPr>
              <a:grpSpLocks/>
            </p:cNvGrpSpPr>
            <p:nvPr/>
          </p:nvGrpSpPr>
          <p:grpSpPr bwMode="auto">
            <a:xfrm>
              <a:off x="1903413" y="3733800"/>
              <a:ext cx="1754188" cy="2362200"/>
              <a:chOff x="1199" y="2352"/>
              <a:chExt cx="1105" cy="1488"/>
            </a:xfrm>
          </p:grpSpPr>
          <p:grpSp>
            <p:nvGrpSpPr>
              <p:cNvPr id="314394" name="Group 26"/>
              <p:cNvGrpSpPr>
                <a:grpSpLocks/>
              </p:cNvGrpSpPr>
              <p:nvPr/>
            </p:nvGrpSpPr>
            <p:grpSpPr bwMode="auto">
              <a:xfrm>
                <a:off x="1199" y="2352"/>
                <a:ext cx="721" cy="720"/>
                <a:chOff x="1199" y="2352"/>
                <a:chExt cx="721" cy="720"/>
              </a:xfrm>
            </p:grpSpPr>
            <p:sp>
              <p:nvSpPr>
                <p:cNvPr id="314389" name="Line 21"/>
                <p:cNvSpPr>
                  <a:spLocks noChangeShapeType="1"/>
                </p:cNvSpPr>
                <p:nvPr/>
              </p:nvSpPr>
              <p:spPr bwMode="auto">
                <a:xfrm flipH="1">
                  <a:off x="1536" y="2352"/>
                  <a:ext cx="0" cy="720"/>
                </a:xfrm>
                <a:prstGeom prst="line">
                  <a:avLst/>
                </a:prstGeom>
                <a:noFill/>
                <a:ln w="38100" cap="rnd">
                  <a:solidFill>
                    <a:schemeClr val="tx1"/>
                  </a:solidFill>
                  <a:prstDash val="sysDot"/>
                  <a:round/>
                  <a:headEnd type="none" w="sm" len="sm"/>
                  <a:tailEnd type="triangl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14392" name="Text Box 24"/>
                <p:cNvSpPr txBox="1">
                  <a:spLocks noChangeArrowheads="1"/>
                </p:cNvSpPr>
                <p:nvPr/>
              </p:nvSpPr>
              <p:spPr bwMode="auto">
                <a:xfrm>
                  <a:off x="1199" y="2448"/>
                  <a:ext cx="721" cy="368"/>
                </a:xfrm>
                <a:prstGeom prst="rect">
                  <a:avLst/>
                </a:prstGeom>
                <a:solidFill>
                  <a:srgbClr val="BFBFBF"/>
                </a:solidFill>
                <a:ln>
                  <a:noFill/>
                </a:ln>
                <a:effectLst/>
                <a:extLs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r>
                    <a:rPr lang="en-US" sz="1600" dirty="0">
                      <a:latin typeface="+mj-lt"/>
                    </a:rPr>
                    <a:t>Destination</a:t>
                  </a:r>
                </a:p>
                <a:p>
                  <a:pPr algn="ctr"/>
                  <a:r>
                    <a:rPr lang="en-US" sz="1600" dirty="0">
                      <a:latin typeface="+mj-lt"/>
                    </a:rPr>
                    <a:t>Address</a:t>
                  </a:r>
                </a:p>
              </p:txBody>
            </p:sp>
          </p:grpSp>
          <p:sp>
            <p:nvSpPr>
              <p:cNvPr id="314387" name="Rectangle 19"/>
              <p:cNvSpPr>
                <a:spLocks noChangeArrowheads="1"/>
              </p:cNvSpPr>
              <p:nvPr/>
            </p:nvSpPr>
            <p:spPr bwMode="auto">
              <a:xfrm>
                <a:off x="1392" y="3072"/>
                <a:ext cx="912" cy="768"/>
              </a:xfrm>
              <a:prstGeom prst="rect">
                <a:avLst/>
              </a:prstGeom>
              <a:solidFill>
                <a:schemeClr val="accent1">
                  <a:lumMod val="40000"/>
                  <a:lumOff val="60000"/>
                </a:schemeClr>
              </a:solidFill>
              <a:ln w="12700" cap="sq">
                <a:solidFill>
                  <a:schemeClr val="tx1"/>
                </a:solidFill>
                <a:miter lim="800000"/>
                <a:headEnd type="none" w="sm" len="sm"/>
                <a:tailEnd type="none" w="sm" len="sm"/>
              </a:ln>
              <a:effectLst>
                <a:outerShdw blurRad="63500" dist="107763" dir="2700000" algn="ctr" rotWithShape="0">
                  <a:schemeClr val="bg2">
                    <a:alpha val="74998"/>
                  </a:schemeClr>
                </a:outerShdw>
              </a:effectLst>
            </p:spPr>
            <p:txBody>
              <a:bodyPr wrap="none" anchor="ctr"/>
              <a:lstStyle/>
              <a:p>
                <a:pPr algn="ctr"/>
                <a:r>
                  <a:rPr lang="en-US" dirty="0">
                    <a:latin typeface="+mj-lt"/>
                  </a:rPr>
                  <a:t>Forwarding</a:t>
                </a:r>
              </a:p>
              <a:p>
                <a:pPr algn="ctr"/>
                <a:r>
                  <a:rPr lang="en-US" dirty="0">
                    <a:latin typeface="+mj-lt"/>
                  </a:rPr>
                  <a:t>Table</a:t>
                </a:r>
              </a:p>
            </p:txBody>
          </p:sp>
        </p:grpSp>
        <p:grpSp>
          <p:nvGrpSpPr>
            <p:cNvPr id="314396" name="Group 28"/>
            <p:cNvGrpSpPr>
              <a:grpSpLocks/>
            </p:cNvGrpSpPr>
            <p:nvPr/>
          </p:nvGrpSpPr>
          <p:grpSpPr bwMode="auto">
            <a:xfrm>
              <a:off x="3011482" y="3733800"/>
              <a:ext cx="1057272" cy="1143000"/>
              <a:chOff x="1897" y="2352"/>
              <a:chExt cx="666" cy="720"/>
            </a:xfrm>
            <a:solidFill>
              <a:srgbClr val="BFBFBF"/>
            </a:solidFill>
          </p:grpSpPr>
          <p:sp>
            <p:nvSpPr>
              <p:cNvPr id="314391" name="Line 23"/>
              <p:cNvSpPr>
                <a:spLocks noChangeShapeType="1"/>
              </p:cNvSpPr>
              <p:nvPr/>
            </p:nvSpPr>
            <p:spPr bwMode="auto">
              <a:xfrm flipH="1" flipV="1">
                <a:off x="2160" y="2352"/>
                <a:ext cx="0" cy="720"/>
              </a:xfrm>
              <a:prstGeom prst="line">
                <a:avLst/>
              </a:prstGeom>
              <a:grpFill/>
              <a:ln w="38100" cap="rnd">
                <a:solidFill>
                  <a:schemeClr val="tx1"/>
                </a:solidFill>
                <a:prstDash val="sysDot"/>
                <a:round/>
                <a:headEnd type="none" w="sm" len="sm"/>
                <a:tailEnd type="triangle" w="sm" len="sm"/>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14393" name="Text Box 25"/>
              <p:cNvSpPr txBox="1">
                <a:spLocks noChangeArrowheads="1"/>
              </p:cNvSpPr>
              <p:nvPr/>
            </p:nvSpPr>
            <p:spPr bwMode="auto">
              <a:xfrm>
                <a:off x="1897" y="2523"/>
                <a:ext cx="666" cy="213"/>
              </a:xfrm>
              <a:prstGeom prst="rect">
                <a:avLst/>
              </a:prstGeom>
              <a:grpFill/>
              <a:ln>
                <a:noFill/>
              </a:ln>
              <a:effectLst/>
              <a:extLs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sz="1600" dirty="0">
                    <a:latin typeface="+mj-lt"/>
                  </a:rPr>
                  <a:t>Egress link</a:t>
                </a:r>
              </a:p>
            </p:txBody>
          </p:sp>
        </p:grpSp>
      </p:grpSp>
      <p:sp>
        <p:nvSpPr>
          <p:cNvPr id="314375" name="Rectangle 7"/>
          <p:cNvSpPr>
            <a:spLocks noChangeArrowheads="1"/>
          </p:cNvSpPr>
          <p:nvPr/>
        </p:nvSpPr>
        <p:spPr bwMode="auto">
          <a:xfrm>
            <a:off x="7132638" y="2438400"/>
            <a:ext cx="1371600" cy="1265238"/>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 xmlns:a14="http://schemas.microsoft.com/office/drawing/2010/main">
                <a:effectLst>
                  <a:outerShdw blurRad="63500" dist="107763" dir="2700000" algn="ctr" rotWithShape="0">
                    <a:schemeClr val="bg2">
                      <a:alpha val="74998"/>
                    </a:schemeClr>
                  </a:outerShdw>
                </a:effectLst>
              </a14:hiddenEffects>
            </a:ext>
          </a:extLst>
        </p:spPr>
        <p:txBody>
          <a:bodyPr wrap="none" anchor="ctr"/>
          <a:lstStyle/>
          <a:p>
            <a:pPr algn="ctr"/>
            <a:r>
              <a:rPr lang="en-US">
                <a:latin typeface="+mj-lt"/>
              </a:rPr>
              <a:t>Queue</a:t>
            </a:r>
          </a:p>
          <a:p>
            <a:pPr algn="ctr"/>
            <a:r>
              <a:rPr lang="en-US">
                <a:latin typeface="+mj-lt"/>
              </a:rPr>
              <a:t>Packet</a:t>
            </a:r>
          </a:p>
        </p:txBody>
      </p:sp>
      <p:grpSp>
        <p:nvGrpSpPr>
          <p:cNvPr id="3" name="Group 2"/>
          <p:cNvGrpSpPr/>
          <p:nvPr/>
        </p:nvGrpSpPr>
        <p:grpSpPr>
          <a:xfrm>
            <a:off x="7056438" y="3733800"/>
            <a:ext cx="1447800" cy="2362200"/>
            <a:chOff x="5532438" y="3733800"/>
            <a:chExt cx="1447800" cy="2362200"/>
          </a:xfrm>
        </p:grpSpPr>
        <p:grpSp>
          <p:nvGrpSpPr>
            <p:cNvPr id="314408" name="Group 40"/>
            <p:cNvGrpSpPr>
              <a:grpSpLocks/>
            </p:cNvGrpSpPr>
            <p:nvPr/>
          </p:nvGrpSpPr>
          <p:grpSpPr bwMode="auto">
            <a:xfrm>
              <a:off x="5532438" y="3733800"/>
              <a:ext cx="1447800" cy="2362200"/>
              <a:chOff x="3485" y="2112"/>
              <a:chExt cx="912" cy="1488"/>
            </a:xfrm>
          </p:grpSpPr>
          <p:sp>
            <p:nvSpPr>
              <p:cNvPr id="314400" name="Rectangle 32"/>
              <p:cNvSpPr>
                <a:spLocks noChangeArrowheads="1"/>
              </p:cNvSpPr>
              <p:nvPr/>
            </p:nvSpPr>
            <p:spPr bwMode="auto">
              <a:xfrm>
                <a:off x="3485" y="2832"/>
                <a:ext cx="912" cy="768"/>
              </a:xfrm>
              <a:prstGeom prst="rect">
                <a:avLst/>
              </a:prstGeom>
              <a:solidFill>
                <a:schemeClr val="accent1">
                  <a:lumMod val="40000"/>
                  <a:lumOff val="60000"/>
                </a:schemeClr>
              </a:solidFill>
              <a:ln w="12700" cap="sq">
                <a:solidFill>
                  <a:schemeClr val="tx1"/>
                </a:solidFill>
                <a:miter lim="800000"/>
                <a:headEnd type="none" w="sm" len="sm"/>
                <a:tailEnd type="none" w="sm" len="sm"/>
              </a:ln>
              <a:effectLst>
                <a:outerShdw blurRad="63500" dist="107763" dir="2700000" algn="ctr" rotWithShape="0">
                  <a:schemeClr val="bg2">
                    <a:alpha val="74998"/>
                  </a:schemeClr>
                </a:outerShdw>
              </a:effectLst>
            </p:spPr>
            <p:txBody>
              <a:bodyPr wrap="none" anchor="ctr"/>
              <a:lstStyle/>
              <a:p>
                <a:pPr algn="ctr"/>
                <a:r>
                  <a:rPr lang="en-US">
                    <a:latin typeface="+mj-lt"/>
                  </a:rPr>
                  <a:t>Buffer</a:t>
                </a:r>
              </a:p>
              <a:p>
                <a:pPr algn="ctr"/>
                <a:r>
                  <a:rPr lang="en-US">
                    <a:latin typeface="+mj-lt"/>
                  </a:rPr>
                  <a:t>Memory</a:t>
                </a:r>
              </a:p>
            </p:txBody>
          </p:sp>
          <p:sp>
            <p:nvSpPr>
              <p:cNvPr id="314402" name="Line 34"/>
              <p:cNvSpPr>
                <a:spLocks noChangeShapeType="1"/>
              </p:cNvSpPr>
              <p:nvPr/>
            </p:nvSpPr>
            <p:spPr bwMode="auto">
              <a:xfrm flipH="1">
                <a:off x="3744" y="2112"/>
                <a:ext cx="0" cy="720"/>
              </a:xfrm>
              <a:prstGeom prst="line">
                <a:avLst/>
              </a:prstGeom>
              <a:noFill/>
              <a:ln w="57150">
                <a:solidFill>
                  <a:schemeClr val="tx2"/>
                </a:solidFill>
                <a:round/>
                <a:headEnd type="none" w="sm" len="sm"/>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grpSp>
        <p:sp>
          <p:nvSpPr>
            <p:cNvPr id="314405" name="Line 37"/>
            <p:cNvSpPr>
              <a:spLocks noChangeShapeType="1"/>
            </p:cNvSpPr>
            <p:nvPr/>
          </p:nvSpPr>
          <p:spPr bwMode="auto">
            <a:xfrm flipH="1" flipV="1">
              <a:off x="6629400" y="3733800"/>
              <a:ext cx="0" cy="1143000"/>
            </a:xfrm>
            <a:prstGeom prst="line">
              <a:avLst/>
            </a:prstGeom>
            <a:noFill/>
            <a:ln w="57150">
              <a:solidFill>
                <a:schemeClr val="tx2"/>
              </a:solidFill>
              <a:round/>
              <a:headEnd type="none" w="sm" len="sm"/>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grpSp>
      <p:sp>
        <p:nvSpPr>
          <p:cNvPr id="314376" name="Rectangle 8"/>
          <p:cNvSpPr>
            <a:spLocks noChangeArrowheads="1"/>
          </p:cNvSpPr>
          <p:nvPr/>
        </p:nvSpPr>
        <p:spPr bwMode="auto">
          <a:xfrm>
            <a:off x="5334000" y="2438400"/>
            <a:ext cx="1447800" cy="1295400"/>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 xmlns:a14="http://schemas.microsoft.com/office/drawing/2010/main">
                <a:effectLst>
                  <a:outerShdw blurRad="63500" dist="107763" dir="2700000" algn="ctr" rotWithShape="0">
                    <a:schemeClr val="bg2">
                      <a:alpha val="74998"/>
                    </a:schemeClr>
                  </a:outerShdw>
                </a:effectLst>
              </a14:hiddenEffects>
            </a:ext>
          </a:extLst>
        </p:spPr>
        <p:txBody>
          <a:bodyPr wrap="none" anchor="ctr"/>
          <a:lstStyle/>
          <a:p>
            <a:pPr algn="ctr"/>
            <a:r>
              <a:rPr lang="en-US">
                <a:latin typeface="+mj-lt"/>
              </a:rPr>
              <a:t>Update</a:t>
            </a:r>
          </a:p>
          <a:p>
            <a:pPr algn="ctr"/>
            <a:r>
              <a:rPr lang="en-US">
                <a:latin typeface="+mj-lt"/>
              </a:rPr>
              <a:t>Header</a:t>
            </a:r>
          </a:p>
        </p:txBody>
      </p:sp>
    </p:spTree>
    <p:extLst>
      <p:ext uri="{BB962C8B-B14F-4D97-AF65-F5344CB8AC3E}">
        <p14:creationId xmlns:p14="http://schemas.microsoft.com/office/powerpoint/2010/main" val="4162504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571" name="Rectangle 3"/>
          <p:cNvSpPr>
            <a:spLocks noGrp="1" noChangeArrowheads="1"/>
          </p:cNvSpPr>
          <p:nvPr>
            <p:ph type="title"/>
          </p:nvPr>
        </p:nvSpPr>
        <p:spPr>
          <a:xfrm>
            <a:off x="2209800" y="228600"/>
            <a:ext cx="7772400" cy="1143000"/>
          </a:xfrm>
        </p:spPr>
        <p:txBody>
          <a:bodyPr/>
          <a:lstStyle/>
          <a:p>
            <a:r>
              <a:rPr lang="en-US" dirty="0">
                <a:latin typeface="+mj-lt"/>
              </a:rPr>
              <a:t>Generic Packet Switch</a:t>
            </a:r>
          </a:p>
        </p:txBody>
      </p:sp>
      <p:grpSp>
        <p:nvGrpSpPr>
          <p:cNvPr id="365600" name="Group 32"/>
          <p:cNvGrpSpPr>
            <a:grpSpLocks/>
          </p:cNvGrpSpPr>
          <p:nvPr/>
        </p:nvGrpSpPr>
        <p:grpSpPr bwMode="auto">
          <a:xfrm>
            <a:off x="3657600" y="1295400"/>
            <a:ext cx="2057400" cy="1524000"/>
            <a:chOff x="1104" y="816"/>
            <a:chExt cx="1296" cy="960"/>
          </a:xfrm>
        </p:grpSpPr>
        <p:sp>
          <p:nvSpPr>
            <p:cNvPr id="365570" name="Rectangle 2"/>
            <p:cNvSpPr>
              <a:spLocks noChangeArrowheads="1"/>
            </p:cNvSpPr>
            <p:nvPr/>
          </p:nvSpPr>
          <p:spPr bwMode="auto">
            <a:xfrm>
              <a:off x="1104" y="816"/>
              <a:ext cx="1296" cy="960"/>
            </a:xfrm>
            <a:prstGeom prst="rect">
              <a:avLst/>
            </a:prstGeom>
            <a:noFill/>
            <a:ln>
              <a:solidFill>
                <a:schemeClr val="bg1">
                  <a:lumMod val="75000"/>
                </a:schemeClr>
              </a:solidFill>
            </a:ln>
            <a:effectLst/>
            <a:extLs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latin typeface="+mj-lt"/>
              </a:endParaRPr>
            </a:p>
          </p:txBody>
        </p:sp>
        <p:sp>
          <p:nvSpPr>
            <p:cNvPr id="365572" name="Rectangle 4"/>
            <p:cNvSpPr>
              <a:spLocks noChangeArrowheads="1"/>
            </p:cNvSpPr>
            <p:nvPr/>
          </p:nvSpPr>
          <p:spPr bwMode="auto">
            <a:xfrm>
              <a:off x="1200" y="1014"/>
              <a:ext cx="550" cy="234"/>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 xmlns:a14="http://schemas.microsoft.com/office/drawing/2010/main">
                  <a:effectLst>
                    <a:outerShdw blurRad="63500" dist="107763" dir="2700000" algn="ctr" rotWithShape="0">
                      <a:schemeClr val="bg2">
                        <a:alpha val="74998"/>
                      </a:schemeClr>
                    </a:outerShdw>
                  </a:effectLst>
                </a14:hiddenEffects>
              </a:ext>
            </a:extLst>
          </p:spPr>
          <p:txBody>
            <a:bodyPr wrap="none" anchor="ctr"/>
            <a:lstStyle/>
            <a:p>
              <a:pPr algn="ctr"/>
              <a:r>
                <a:rPr lang="en-US" sz="1000" dirty="0">
                  <a:latin typeface="+mj-lt"/>
                </a:rPr>
                <a:t>Lookup</a:t>
              </a:r>
            </a:p>
            <a:p>
              <a:pPr algn="ctr"/>
              <a:r>
                <a:rPr lang="en-US" sz="1000" dirty="0">
                  <a:latin typeface="+mj-lt"/>
                </a:rPr>
                <a:t>Address</a:t>
              </a:r>
            </a:p>
          </p:txBody>
        </p:sp>
        <p:sp>
          <p:nvSpPr>
            <p:cNvPr id="365573" name="Rectangle 5"/>
            <p:cNvSpPr>
              <a:spLocks noChangeArrowheads="1"/>
            </p:cNvSpPr>
            <p:nvPr/>
          </p:nvSpPr>
          <p:spPr bwMode="auto">
            <a:xfrm>
              <a:off x="1750" y="1014"/>
              <a:ext cx="454" cy="234"/>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 xmlns:a14="http://schemas.microsoft.com/office/drawing/2010/main">
                  <a:effectLst>
                    <a:outerShdw blurRad="63500" dist="107763" dir="2700000" algn="ctr" rotWithShape="0">
                      <a:schemeClr val="bg2">
                        <a:alpha val="74998"/>
                      </a:schemeClr>
                    </a:outerShdw>
                  </a:effectLst>
                </a14:hiddenEffects>
              </a:ext>
            </a:extLst>
          </p:spPr>
          <p:txBody>
            <a:bodyPr wrap="none" anchor="ctr"/>
            <a:lstStyle/>
            <a:p>
              <a:pPr algn="ctr"/>
              <a:r>
                <a:rPr lang="en-US" sz="1000">
                  <a:latin typeface="+mj-lt"/>
                </a:rPr>
                <a:t>Update</a:t>
              </a:r>
            </a:p>
            <a:p>
              <a:pPr algn="ctr"/>
              <a:r>
                <a:rPr lang="en-US" sz="1000">
                  <a:latin typeface="+mj-lt"/>
                </a:rPr>
                <a:t>Header</a:t>
              </a:r>
            </a:p>
          </p:txBody>
        </p:sp>
        <p:sp>
          <p:nvSpPr>
            <p:cNvPr id="365574" name="Text Box 6"/>
            <p:cNvSpPr txBox="1">
              <a:spLocks noChangeArrowheads="1"/>
            </p:cNvSpPr>
            <p:nvPr/>
          </p:nvSpPr>
          <p:spPr bwMode="auto">
            <a:xfrm>
              <a:off x="1248" y="864"/>
              <a:ext cx="116" cy="174"/>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endParaRPr lang="en-US" sz="1200" dirty="0">
                <a:latin typeface="+mj-lt"/>
              </a:endParaRPr>
            </a:p>
          </p:txBody>
        </p:sp>
        <p:sp>
          <p:nvSpPr>
            <p:cNvPr id="365585" name="Rectangle 17"/>
            <p:cNvSpPr>
              <a:spLocks noChangeArrowheads="1"/>
            </p:cNvSpPr>
            <p:nvPr/>
          </p:nvSpPr>
          <p:spPr bwMode="auto">
            <a:xfrm>
              <a:off x="1259" y="1433"/>
              <a:ext cx="421" cy="247"/>
            </a:xfrm>
            <a:prstGeom prst="rect">
              <a:avLst/>
            </a:prstGeom>
            <a:solidFill>
              <a:schemeClr val="accent1">
                <a:lumMod val="40000"/>
                <a:lumOff val="60000"/>
              </a:schemeClr>
            </a:solidFill>
            <a:ln w="12700" cap="sq">
              <a:solidFill>
                <a:schemeClr val="tx1"/>
              </a:solidFill>
              <a:miter lim="800000"/>
              <a:headEnd type="none" w="sm" len="sm"/>
              <a:tailEnd type="none" w="sm" len="sm"/>
            </a:ln>
            <a:effectLst>
              <a:outerShdw blurRad="63500" dist="107763" dir="2700000" algn="ctr" rotWithShape="0">
                <a:schemeClr val="bg2">
                  <a:alpha val="74998"/>
                </a:schemeClr>
              </a:outerShdw>
            </a:effectLst>
          </p:spPr>
          <p:txBody>
            <a:bodyPr wrap="none" anchor="ctr"/>
            <a:lstStyle/>
            <a:p>
              <a:pPr algn="ctr"/>
              <a:r>
                <a:rPr lang="en-US" sz="1000" dirty="0">
                  <a:latin typeface="+mj-lt"/>
                </a:rPr>
                <a:t>Forwarding</a:t>
              </a:r>
            </a:p>
            <a:p>
              <a:pPr algn="ctr"/>
              <a:r>
                <a:rPr lang="en-US" sz="1000" dirty="0">
                  <a:latin typeface="+mj-lt"/>
                </a:rPr>
                <a:t>Table</a:t>
              </a:r>
            </a:p>
          </p:txBody>
        </p:sp>
        <p:sp>
          <p:nvSpPr>
            <p:cNvPr id="365587" name="Line 19"/>
            <p:cNvSpPr>
              <a:spLocks noChangeShapeType="1"/>
            </p:cNvSpPr>
            <p:nvPr/>
          </p:nvSpPr>
          <p:spPr bwMode="auto">
            <a:xfrm>
              <a:off x="1355" y="1248"/>
              <a:ext cx="0" cy="185"/>
            </a:xfrm>
            <a:prstGeom prst="line">
              <a:avLst/>
            </a:prstGeom>
            <a:noFill/>
            <a:ln w="19050" cap="rnd">
              <a:solidFill>
                <a:schemeClr val="tx1"/>
              </a:solidFill>
              <a:prstDash val="sysDot"/>
              <a:round/>
              <a:headEnd type="none" w="sm" len="sm"/>
              <a:tailEnd type="triangl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590" name="Line 22"/>
            <p:cNvSpPr>
              <a:spLocks noChangeShapeType="1"/>
            </p:cNvSpPr>
            <p:nvPr/>
          </p:nvSpPr>
          <p:spPr bwMode="auto">
            <a:xfrm flipH="1" flipV="1">
              <a:off x="1547" y="1248"/>
              <a:ext cx="8" cy="185"/>
            </a:xfrm>
            <a:prstGeom prst="line">
              <a:avLst/>
            </a:prstGeom>
            <a:noFill/>
            <a:ln w="19050" cap="rnd">
              <a:solidFill>
                <a:schemeClr val="tx1"/>
              </a:solidFill>
              <a:prstDash val="sysDot"/>
              <a:round/>
              <a:headEnd type="none" w="sm" len="sm"/>
              <a:tailEnd type="triangl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grpSp>
      <p:grpSp>
        <p:nvGrpSpPr>
          <p:cNvPr id="365601" name="Group 33"/>
          <p:cNvGrpSpPr>
            <a:grpSpLocks/>
          </p:cNvGrpSpPr>
          <p:nvPr/>
        </p:nvGrpSpPr>
        <p:grpSpPr bwMode="auto">
          <a:xfrm>
            <a:off x="3657600" y="2895600"/>
            <a:ext cx="2057400" cy="1524000"/>
            <a:chOff x="1104" y="816"/>
            <a:chExt cx="1296" cy="960"/>
          </a:xfrm>
        </p:grpSpPr>
        <p:sp>
          <p:nvSpPr>
            <p:cNvPr id="365602" name="Rectangle 34"/>
            <p:cNvSpPr>
              <a:spLocks noChangeArrowheads="1"/>
            </p:cNvSpPr>
            <p:nvPr/>
          </p:nvSpPr>
          <p:spPr bwMode="auto">
            <a:xfrm>
              <a:off x="1104" y="816"/>
              <a:ext cx="1296" cy="960"/>
            </a:xfrm>
            <a:prstGeom prst="rect">
              <a:avLst/>
            </a:prstGeom>
            <a:noFill/>
            <a:ln>
              <a:solidFill>
                <a:schemeClr val="bg1">
                  <a:lumMod val="75000"/>
                </a:schemeClr>
              </a:solidFill>
            </a:ln>
            <a:effectLst/>
            <a:extLs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latin typeface="+mj-lt"/>
              </a:endParaRPr>
            </a:p>
          </p:txBody>
        </p:sp>
        <p:sp>
          <p:nvSpPr>
            <p:cNvPr id="365603" name="Rectangle 35"/>
            <p:cNvSpPr>
              <a:spLocks noChangeArrowheads="1"/>
            </p:cNvSpPr>
            <p:nvPr/>
          </p:nvSpPr>
          <p:spPr bwMode="auto">
            <a:xfrm>
              <a:off x="1200" y="1014"/>
              <a:ext cx="550" cy="234"/>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 xmlns:a14="http://schemas.microsoft.com/office/drawing/2010/main">
                  <a:effectLst>
                    <a:outerShdw blurRad="63500" dist="107763" dir="2700000" algn="ctr" rotWithShape="0">
                      <a:schemeClr val="bg2">
                        <a:alpha val="74998"/>
                      </a:schemeClr>
                    </a:outerShdw>
                  </a:effectLst>
                </a14:hiddenEffects>
              </a:ext>
            </a:extLst>
          </p:spPr>
          <p:txBody>
            <a:bodyPr wrap="none" anchor="ctr"/>
            <a:lstStyle/>
            <a:p>
              <a:pPr algn="ctr"/>
              <a:r>
                <a:rPr lang="en-US" sz="1000" dirty="0">
                  <a:latin typeface="+mj-lt"/>
                </a:rPr>
                <a:t>Lookup</a:t>
              </a:r>
            </a:p>
            <a:p>
              <a:pPr algn="ctr"/>
              <a:r>
                <a:rPr lang="en-US" sz="1000" dirty="0">
                  <a:latin typeface="+mj-lt"/>
                </a:rPr>
                <a:t>Address</a:t>
              </a:r>
            </a:p>
          </p:txBody>
        </p:sp>
        <p:sp>
          <p:nvSpPr>
            <p:cNvPr id="365604" name="Rectangle 36"/>
            <p:cNvSpPr>
              <a:spLocks noChangeArrowheads="1"/>
            </p:cNvSpPr>
            <p:nvPr/>
          </p:nvSpPr>
          <p:spPr bwMode="auto">
            <a:xfrm>
              <a:off x="1750" y="1014"/>
              <a:ext cx="454" cy="234"/>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 xmlns:a14="http://schemas.microsoft.com/office/drawing/2010/main">
                  <a:effectLst>
                    <a:outerShdw blurRad="63500" dist="107763" dir="2700000" algn="ctr" rotWithShape="0">
                      <a:schemeClr val="bg2">
                        <a:alpha val="74998"/>
                      </a:schemeClr>
                    </a:outerShdw>
                  </a:effectLst>
                </a14:hiddenEffects>
              </a:ext>
            </a:extLst>
          </p:spPr>
          <p:txBody>
            <a:bodyPr wrap="none" anchor="ctr"/>
            <a:lstStyle/>
            <a:p>
              <a:pPr algn="ctr"/>
              <a:r>
                <a:rPr lang="en-US" sz="1000">
                  <a:latin typeface="+mj-lt"/>
                </a:rPr>
                <a:t>Update</a:t>
              </a:r>
            </a:p>
            <a:p>
              <a:pPr algn="ctr"/>
              <a:r>
                <a:rPr lang="en-US" sz="1000">
                  <a:latin typeface="+mj-lt"/>
                </a:rPr>
                <a:t>Header</a:t>
              </a:r>
            </a:p>
          </p:txBody>
        </p:sp>
        <p:sp>
          <p:nvSpPr>
            <p:cNvPr id="365605" name="Text Box 37"/>
            <p:cNvSpPr txBox="1">
              <a:spLocks noChangeArrowheads="1"/>
            </p:cNvSpPr>
            <p:nvPr/>
          </p:nvSpPr>
          <p:spPr bwMode="auto">
            <a:xfrm>
              <a:off x="1248" y="864"/>
              <a:ext cx="116" cy="174"/>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endParaRPr lang="en-US" sz="1200" dirty="0">
                <a:latin typeface="+mj-lt"/>
              </a:endParaRPr>
            </a:p>
          </p:txBody>
        </p:sp>
        <p:sp>
          <p:nvSpPr>
            <p:cNvPr id="365606" name="Rectangle 38"/>
            <p:cNvSpPr>
              <a:spLocks noChangeArrowheads="1"/>
            </p:cNvSpPr>
            <p:nvPr/>
          </p:nvSpPr>
          <p:spPr bwMode="auto">
            <a:xfrm>
              <a:off x="1259" y="1433"/>
              <a:ext cx="421" cy="247"/>
            </a:xfrm>
            <a:prstGeom prst="rect">
              <a:avLst/>
            </a:prstGeom>
            <a:solidFill>
              <a:schemeClr val="accent1">
                <a:lumMod val="40000"/>
                <a:lumOff val="60000"/>
              </a:schemeClr>
            </a:solidFill>
            <a:ln w="12700" cap="sq">
              <a:solidFill>
                <a:schemeClr val="tx1"/>
              </a:solidFill>
              <a:miter lim="800000"/>
              <a:headEnd type="none" w="sm" len="sm"/>
              <a:tailEnd type="none" w="sm" len="sm"/>
            </a:ln>
            <a:effectLst>
              <a:outerShdw blurRad="63500" dist="107763" dir="2700000" algn="ctr" rotWithShape="0">
                <a:schemeClr val="bg2">
                  <a:alpha val="74998"/>
                </a:schemeClr>
              </a:outerShdw>
            </a:effectLst>
          </p:spPr>
          <p:txBody>
            <a:bodyPr wrap="none" anchor="ctr"/>
            <a:lstStyle/>
            <a:p>
              <a:pPr algn="ctr"/>
              <a:r>
                <a:rPr lang="en-US" sz="1000" dirty="0">
                  <a:latin typeface="+mj-lt"/>
                </a:rPr>
                <a:t>Forwarding</a:t>
              </a:r>
            </a:p>
            <a:p>
              <a:pPr algn="ctr"/>
              <a:r>
                <a:rPr lang="en-US" sz="1000" dirty="0">
                  <a:latin typeface="+mj-lt"/>
                </a:rPr>
                <a:t>Table</a:t>
              </a:r>
            </a:p>
          </p:txBody>
        </p:sp>
        <p:sp>
          <p:nvSpPr>
            <p:cNvPr id="365607" name="Line 39"/>
            <p:cNvSpPr>
              <a:spLocks noChangeShapeType="1"/>
            </p:cNvSpPr>
            <p:nvPr/>
          </p:nvSpPr>
          <p:spPr bwMode="auto">
            <a:xfrm>
              <a:off x="1355" y="1248"/>
              <a:ext cx="0" cy="185"/>
            </a:xfrm>
            <a:prstGeom prst="line">
              <a:avLst/>
            </a:prstGeom>
            <a:noFill/>
            <a:ln w="19050" cap="rnd">
              <a:solidFill>
                <a:schemeClr val="tx1"/>
              </a:solidFill>
              <a:prstDash val="sysDot"/>
              <a:round/>
              <a:headEnd type="none" w="sm" len="sm"/>
              <a:tailEnd type="triangl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08" name="Line 40"/>
            <p:cNvSpPr>
              <a:spLocks noChangeShapeType="1"/>
            </p:cNvSpPr>
            <p:nvPr/>
          </p:nvSpPr>
          <p:spPr bwMode="auto">
            <a:xfrm flipH="1" flipV="1">
              <a:off x="1547" y="1248"/>
              <a:ext cx="8" cy="185"/>
            </a:xfrm>
            <a:prstGeom prst="line">
              <a:avLst/>
            </a:prstGeom>
            <a:noFill/>
            <a:ln w="19050" cap="rnd">
              <a:solidFill>
                <a:schemeClr val="tx1"/>
              </a:solidFill>
              <a:prstDash val="sysDot"/>
              <a:round/>
              <a:headEnd type="none" w="sm" len="sm"/>
              <a:tailEnd type="triangl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grpSp>
      <p:grpSp>
        <p:nvGrpSpPr>
          <p:cNvPr id="365609" name="Group 41"/>
          <p:cNvGrpSpPr>
            <a:grpSpLocks/>
          </p:cNvGrpSpPr>
          <p:nvPr/>
        </p:nvGrpSpPr>
        <p:grpSpPr bwMode="auto">
          <a:xfrm>
            <a:off x="3657600" y="4953000"/>
            <a:ext cx="2057400" cy="1524000"/>
            <a:chOff x="1104" y="816"/>
            <a:chExt cx="1296" cy="960"/>
          </a:xfrm>
        </p:grpSpPr>
        <p:sp>
          <p:nvSpPr>
            <p:cNvPr id="365610" name="Rectangle 42"/>
            <p:cNvSpPr>
              <a:spLocks noChangeArrowheads="1"/>
            </p:cNvSpPr>
            <p:nvPr/>
          </p:nvSpPr>
          <p:spPr bwMode="auto">
            <a:xfrm>
              <a:off x="1104" y="816"/>
              <a:ext cx="1296" cy="960"/>
            </a:xfrm>
            <a:prstGeom prst="rect">
              <a:avLst/>
            </a:prstGeom>
            <a:noFill/>
            <a:ln>
              <a:solidFill>
                <a:schemeClr val="bg1">
                  <a:lumMod val="75000"/>
                </a:schemeClr>
              </a:solidFill>
            </a:ln>
            <a:effectLst/>
            <a:extLs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latin typeface="+mj-lt"/>
              </a:endParaRPr>
            </a:p>
          </p:txBody>
        </p:sp>
        <p:sp>
          <p:nvSpPr>
            <p:cNvPr id="365611" name="Rectangle 43"/>
            <p:cNvSpPr>
              <a:spLocks noChangeArrowheads="1"/>
            </p:cNvSpPr>
            <p:nvPr/>
          </p:nvSpPr>
          <p:spPr bwMode="auto">
            <a:xfrm>
              <a:off x="1200" y="1014"/>
              <a:ext cx="550" cy="234"/>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 xmlns:a14="http://schemas.microsoft.com/office/drawing/2010/main">
                  <a:effectLst>
                    <a:outerShdw blurRad="63500" dist="107763" dir="2700000" algn="ctr" rotWithShape="0">
                      <a:schemeClr val="bg2">
                        <a:alpha val="74998"/>
                      </a:schemeClr>
                    </a:outerShdw>
                  </a:effectLst>
                </a14:hiddenEffects>
              </a:ext>
            </a:extLst>
          </p:spPr>
          <p:txBody>
            <a:bodyPr wrap="none" anchor="ctr"/>
            <a:lstStyle/>
            <a:p>
              <a:pPr algn="ctr"/>
              <a:r>
                <a:rPr lang="en-US" sz="1000" dirty="0">
                  <a:latin typeface="+mj-lt"/>
                </a:rPr>
                <a:t>Lookup</a:t>
              </a:r>
            </a:p>
            <a:p>
              <a:pPr algn="ctr"/>
              <a:r>
                <a:rPr lang="en-US" sz="1000" dirty="0">
                  <a:latin typeface="+mj-lt"/>
                </a:rPr>
                <a:t>Address</a:t>
              </a:r>
            </a:p>
          </p:txBody>
        </p:sp>
        <p:sp>
          <p:nvSpPr>
            <p:cNvPr id="365612" name="Rectangle 44"/>
            <p:cNvSpPr>
              <a:spLocks noChangeArrowheads="1"/>
            </p:cNvSpPr>
            <p:nvPr/>
          </p:nvSpPr>
          <p:spPr bwMode="auto">
            <a:xfrm>
              <a:off x="1750" y="1014"/>
              <a:ext cx="454" cy="234"/>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 xmlns:a14="http://schemas.microsoft.com/office/drawing/2010/main">
                  <a:effectLst>
                    <a:outerShdw blurRad="63500" dist="107763" dir="2700000" algn="ctr" rotWithShape="0">
                      <a:schemeClr val="bg2">
                        <a:alpha val="74998"/>
                      </a:schemeClr>
                    </a:outerShdw>
                  </a:effectLst>
                </a14:hiddenEffects>
              </a:ext>
            </a:extLst>
          </p:spPr>
          <p:txBody>
            <a:bodyPr wrap="none" anchor="ctr"/>
            <a:lstStyle/>
            <a:p>
              <a:pPr algn="ctr"/>
              <a:r>
                <a:rPr lang="en-US" sz="1000">
                  <a:latin typeface="+mj-lt"/>
                </a:rPr>
                <a:t>Update</a:t>
              </a:r>
            </a:p>
            <a:p>
              <a:pPr algn="ctr"/>
              <a:r>
                <a:rPr lang="en-US" sz="1000">
                  <a:latin typeface="+mj-lt"/>
                </a:rPr>
                <a:t>Header</a:t>
              </a:r>
            </a:p>
          </p:txBody>
        </p:sp>
        <p:sp>
          <p:nvSpPr>
            <p:cNvPr id="365613" name="Text Box 45"/>
            <p:cNvSpPr txBox="1">
              <a:spLocks noChangeArrowheads="1"/>
            </p:cNvSpPr>
            <p:nvPr/>
          </p:nvSpPr>
          <p:spPr bwMode="auto">
            <a:xfrm>
              <a:off x="1248" y="864"/>
              <a:ext cx="116" cy="174"/>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endParaRPr lang="en-US" sz="1200" dirty="0">
                <a:latin typeface="+mj-lt"/>
              </a:endParaRPr>
            </a:p>
          </p:txBody>
        </p:sp>
        <p:sp>
          <p:nvSpPr>
            <p:cNvPr id="365614" name="Rectangle 46"/>
            <p:cNvSpPr>
              <a:spLocks noChangeArrowheads="1"/>
            </p:cNvSpPr>
            <p:nvPr/>
          </p:nvSpPr>
          <p:spPr bwMode="auto">
            <a:xfrm>
              <a:off x="1259" y="1433"/>
              <a:ext cx="421" cy="247"/>
            </a:xfrm>
            <a:prstGeom prst="rect">
              <a:avLst/>
            </a:prstGeom>
            <a:solidFill>
              <a:schemeClr val="accent1">
                <a:lumMod val="40000"/>
                <a:lumOff val="60000"/>
              </a:schemeClr>
            </a:solidFill>
            <a:ln w="12700" cap="sq">
              <a:solidFill>
                <a:schemeClr val="tx1"/>
              </a:solidFill>
              <a:miter lim="800000"/>
              <a:headEnd type="none" w="sm" len="sm"/>
              <a:tailEnd type="none" w="sm" len="sm"/>
            </a:ln>
            <a:effectLst>
              <a:outerShdw blurRad="63500" dist="107763" dir="2700000" algn="ctr" rotWithShape="0">
                <a:schemeClr val="bg2">
                  <a:alpha val="74998"/>
                </a:schemeClr>
              </a:outerShdw>
            </a:effectLst>
          </p:spPr>
          <p:txBody>
            <a:bodyPr wrap="none" anchor="ctr"/>
            <a:lstStyle/>
            <a:p>
              <a:pPr algn="ctr"/>
              <a:r>
                <a:rPr lang="en-US" sz="1000" dirty="0">
                  <a:latin typeface="+mj-lt"/>
                </a:rPr>
                <a:t>Forwarding</a:t>
              </a:r>
            </a:p>
            <a:p>
              <a:pPr algn="ctr"/>
              <a:r>
                <a:rPr lang="en-US" sz="1000" dirty="0">
                  <a:latin typeface="+mj-lt"/>
                </a:rPr>
                <a:t>Table</a:t>
              </a:r>
            </a:p>
          </p:txBody>
        </p:sp>
        <p:sp>
          <p:nvSpPr>
            <p:cNvPr id="365615" name="Line 47"/>
            <p:cNvSpPr>
              <a:spLocks noChangeShapeType="1"/>
            </p:cNvSpPr>
            <p:nvPr/>
          </p:nvSpPr>
          <p:spPr bwMode="auto">
            <a:xfrm>
              <a:off x="1355" y="1248"/>
              <a:ext cx="0" cy="185"/>
            </a:xfrm>
            <a:prstGeom prst="line">
              <a:avLst/>
            </a:prstGeom>
            <a:noFill/>
            <a:ln w="19050" cap="rnd">
              <a:solidFill>
                <a:schemeClr val="tx1"/>
              </a:solidFill>
              <a:prstDash val="sysDot"/>
              <a:round/>
              <a:headEnd type="none" w="sm" len="sm"/>
              <a:tailEnd type="triangl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16" name="Line 48"/>
            <p:cNvSpPr>
              <a:spLocks noChangeShapeType="1"/>
            </p:cNvSpPr>
            <p:nvPr/>
          </p:nvSpPr>
          <p:spPr bwMode="auto">
            <a:xfrm flipH="1" flipV="1">
              <a:off x="1547" y="1248"/>
              <a:ext cx="8" cy="185"/>
            </a:xfrm>
            <a:prstGeom prst="line">
              <a:avLst/>
            </a:prstGeom>
            <a:noFill/>
            <a:ln w="19050" cap="rnd">
              <a:solidFill>
                <a:schemeClr val="tx1"/>
              </a:solidFill>
              <a:prstDash val="sysDot"/>
              <a:round/>
              <a:headEnd type="none" w="sm" len="sm"/>
              <a:tailEnd type="triangl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grpSp>
      <p:sp>
        <p:nvSpPr>
          <p:cNvPr id="365617" name="Line 49"/>
          <p:cNvSpPr>
            <a:spLocks noChangeShapeType="1"/>
          </p:cNvSpPr>
          <p:nvPr/>
        </p:nvSpPr>
        <p:spPr bwMode="auto">
          <a:xfrm>
            <a:off x="4191000" y="4495800"/>
            <a:ext cx="0" cy="457200"/>
          </a:xfrm>
          <a:prstGeom prst="line">
            <a:avLst/>
          </a:prstGeom>
          <a:noFill/>
          <a:ln w="38100" cap="rnd">
            <a:solidFill>
              <a:schemeClr val="tx1"/>
            </a:solidFill>
            <a:prstDash val="sysDot"/>
            <a:round/>
            <a:headEnd type="none" w="sm" len="sm"/>
            <a:tailEnd type="non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18" name="Line 50"/>
          <p:cNvSpPr>
            <a:spLocks noChangeShapeType="1"/>
          </p:cNvSpPr>
          <p:nvPr/>
        </p:nvSpPr>
        <p:spPr bwMode="auto">
          <a:xfrm>
            <a:off x="5181600" y="4495800"/>
            <a:ext cx="0" cy="457200"/>
          </a:xfrm>
          <a:prstGeom prst="line">
            <a:avLst/>
          </a:prstGeom>
          <a:noFill/>
          <a:ln w="38100" cap="rnd">
            <a:solidFill>
              <a:schemeClr val="tx1"/>
            </a:solidFill>
            <a:prstDash val="sysDot"/>
            <a:round/>
            <a:headEnd type="none" w="sm" len="sm"/>
            <a:tailEnd type="non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576" name="Line 8"/>
          <p:cNvSpPr>
            <a:spLocks noChangeShapeType="1"/>
          </p:cNvSpPr>
          <p:nvPr/>
        </p:nvSpPr>
        <p:spPr bwMode="auto">
          <a:xfrm>
            <a:off x="2057400" y="1828800"/>
            <a:ext cx="1752600" cy="0"/>
          </a:xfrm>
          <a:prstGeom prst="line">
            <a:avLst/>
          </a:prstGeom>
          <a:noFill/>
          <a:ln w="38100" cap="sq">
            <a:solidFill>
              <a:schemeClr val="tx2"/>
            </a:solidFill>
            <a:round/>
            <a:headEnd type="none" w="sm" len="sm"/>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19" name="Line 51"/>
          <p:cNvSpPr>
            <a:spLocks noChangeShapeType="1"/>
          </p:cNvSpPr>
          <p:nvPr/>
        </p:nvSpPr>
        <p:spPr bwMode="auto">
          <a:xfrm>
            <a:off x="2057400" y="3429000"/>
            <a:ext cx="1752600" cy="0"/>
          </a:xfrm>
          <a:prstGeom prst="line">
            <a:avLst/>
          </a:prstGeom>
          <a:noFill/>
          <a:ln w="38100" cap="sq">
            <a:solidFill>
              <a:schemeClr val="tx2"/>
            </a:solidFill>
            <a:round/>
            <a:headEnd type="none" w="sm" len="sm"/>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22" name="Line 54"/>
          <p:cNvSpPr>
            <a:spLocks noChangeShapeType="1"/>
          </p:cNvSpPr>
          <p:nvPr/>
        </p:nvSpPr>
        <p:spPr bwMode="auto">
          <a:xfrm>
            <a:off x="2057400" y="5486400"/>
            <a:ext cx="1752600" cy="0"/>
          </a:xfrm>
          <a:prstGeom prst="line">
            <a:avLst/>
          </a:prstGeom>
          <a:noFill/>
          <a:ln w="38100" cap="sq">
            <a:solidFill>
              <a:schemeClr val="tx2"/>
            </a:solidFill>
            <a:round/>
            <a:headEnd type="none" w="sm" len="sm"/>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27" name="Rectangle 59"/>
          <p:cNvSpPr>
            <a:spLocks noChangeArrowheads="1"/>
          </p:cNvSpPr>
          <p:nvPr/>
        </p:nvSpPr>
        <p:spPr bwMode="auto">
          <a:xfrm>
            <a:off x="6858000" y="1295400"/>
            <a:ext cx="2057400" cy="1524000"/>
          </a:xfrm>
          <a:prstGeom prst="rect">
            <a:avLst/>
          </a:prstGeom>
          <a:noFill/>
          <a:ln>
            <a:solidFill>
              <a:schemeClr val="bg1">
                <a:lumMod val="75000"/>
              </a:schemeClr>
            </a:solidFill>
          </a:ln>
          <a:effectLst/>
          <a:extLs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latin typeface="+mj-lt"/>
            </a:endParaRPr>
          </a:p>
        </p:txBody>
      </p:sp>
      <p:sp>
        <p:nvSpPr>
          <p:cNvPr id="365592" name="Rectangle 24"/>
          <p:cNvSpPr>
            <a:spLocks noChangeArrowheads="1"/>
          </p:cNvSpPr>
          <p:nvPr/>
        </p:nvSpPr>
        <p:spPr bwMode="auto">
          <a:xfrm>
            <a:off x="7467600" y="1447801"/>
            <a:ext cx="895350" cy="500063"/>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 xmlns:a14="http://schemas.microsoft.com/office/drawing/2010/main">
                <a:effectLst>
                  <a:outerShdw blurRad="63500" dist="107763" dir="2700000" algn="ctr" rotWithShape="0">
                    <a:schemeClr val="bg2">
                      <a:alpha val="74998"/>
                    </a:schemeClr>
                  </a:outerShdw>
                </a:effectLst>
              </a14:hiddenEffects>
            </a:ext>
          </a:extLst>
        </p:spPr>
        <p:txBody>
          <a:bodyPr wrap="none" anchor="ctr"/>
          <a:lstStyle/>
          <a:p>
            <a:pPr algn="ctr"/>
            <a:r>
              <a:rPr lang="en-US" sz="1400" dirty="0">
                <a:latin typeface="+mj-lt"/>
              </a:rPr>
              <a:t>Queue</a:t>
            </a:r>
          </a:p>
          <a:p>
            <a:pPr algn="ctr"/>
            <a:r>
              <a:rPr lang="en-US" sz="1400" dirty="0">
                <a:latin typeface="+mj-lt"/>
              </a:rPr>
              <a:t>Packet</a:t>
            </a:r>
          </a:p>
        </p:txBody>
      </p:sp>
      <p:sp>
        <p:nvSpPr>
          <p:cNvPr id="365594" name="Rectangle 26"/>
          <p:cNvSpPr>
            <a:spLocks noChangeArrowheads="1"/>
          </p:cNvSpPr>
          <p:nvPr/>
        </p:nvSpPr>
        <p:spPr bwMode="auto">
          <a:xfrm>
            <a:off x="7570788" y="2262188"/>
            <a:ext cx="658812" cy="404812"/>
          </a:xfrm>
          <a:prstGeom prst="rect">
            <a:avLst/>
          </a:prstGeom>
          <a:solidFill>
            <a:schemeClr val="accent1">
              <a:lumMod val="40000"/>
              <a:lumOff val="60000"/>
            </a:schemeClr>
          </a:solidFill>
          <a:ln w="12700" cap="sq">
            <a:solidFill>
              <a:schemeClr val="tx1"/>
            </a:solidFill>
            <a:miter lim="800000"/>
            <a:headEnd type="none" w="sm" len="sm"/>
            <a:tailEnd type="none" w="sm" len="sm"/>
          </a:ln>
          <a:effectLst>
            <a:outerShdw blurRad="63500" dist="107763" dir="2700000" algn="ctr" rotWithShape="0">
              <a:schemeClr val="bg2">
                <a:alpha val="74998"/>
              </a:schemeClr>
            </a:outerShdw>
          </a:effectLst>
        </p:spPr>
        <p:txBody>
          <a:bodyPr wrap="none" anchor="ctr"/>
          <a:lstStyle/>
          <a:p>
            <a:pPr algn="ctr"/>
            <a:r>
              <a:rPr lang="en-US" sz="1000">
                <a:latin typeface="+mj-lt"/>
              </a:rPr>
              <a:t>Buffer</a:t>
            </a:r>
          </a:p>
          <a:p>
            <a:pPr algn="ctr"/>
            <a:r>
              <a:rPr lang="en-US" sz="1000">
                <a:latin typeface="+mj-lt"/>
              </a:rPr>
              <a:t>Memory</a:t>
            </a:r>
          </a:p>
        </p:txBody>
      </p:sp>
      <p:sp>
        <p:nvSpPr>
          <p:cNvPr id="365595" name="Line 27"/>
          <p:cNvSpPr>
            <a:spLocks noChangeShapeType="1"/>
          </p:cNvSpPr>
          <p:nvPr/>
        </p:nvSpPr>
        <p:spPr bwMode="auto">
          <a:xfrm>
            <a:off x="7667625" y="1960564"/>
            <a:ext cx="0" cy="301625"/>
          </a:xfrm>
          <a:prstGeom prst="line">
            <a:avLst/>
          </a:prstGeom>
          <a:noFill/>
          <a:ln w="28575">
            <a:solidFill>
              <a:schemeClr val="tx2"/>
            </a:solidFill>
            <a:round/>
            <a:headEnd type="none" w="sm" len="sm"/>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596" name="Line 28"/>
          <p:cNvSpPr>
            <a:spLocks noChangeShapeType="1"/>
          </p:cNvSpPr>
          <p:nvPr/>
        </p:nvSpPr>
        <p:spPr bwMode="auto">
          <a:xfrm flipV="1">
            <a:off x="8113713" y="1960564"/>
            <a:ext cx="0" cy="300037"/>
          </a:xfrm>
          <a:prstGeom prst="line">
            <a:avLst/>
          </a:prstGeom>
          <a:noFill/>
          <a:ln w="28575">
            <a:solidFill>
              <a:schemeClr val="tx2"/>
            </a:solidFill>
            <a:round/>
            <a:headEnd type="none" w="sm" len="sm"/>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34" name="Line 66"/>
          <p:cNvSpPr>
            <a:spLocks noChangeShapeType="1"/>
          </p:cNvSpPr>
          <p:nvPr/>
        </p:nvSpPr>
        <p:spPr bwMode="auto">
          <a:xfrm>
            <a:off x="8382000" y="1752600"/>
            <a:ext cx="1447800" cy="0"/>
          </a:xfrm>
          <a:prstGeom prst="line">
            <a:avLst/>
          </a:prstGeom>
          <a:noFill/>
          <a:ln w="38100" cap="sq">
            <a:solidFill>
              <a:schemeClr val="tx2"/>
            </a:solidFill>
            <a:round/>
            <a:headEnd type="none" w="sm" len="sm"/>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37" name="Rectangle 69"/>
          <p:cNvSpPr>
            <a:spLocks noChangeArrowheads="1"/>
          </p:cNvSpPr>
          <p:nvPr/>
        </p:nvSpPr>
        <p:spPr bwMode="auto">
          <a:xfrm>
            <a:off x="6858000" y="2895600"/>
            <a:ext cx="2057400" cy="1524000"/>
          </a:xfrm>
          <a:prstGeom prst="rect">
            <a:avLst/>
          </a:prstGeom>
          <a:noFill/>
          <a:ln>
            <a:solidFill>
              <a:schemeClr val="bg1">
                <a:lumMod val="75000"/>
              </a:schemeClr>
            </a:solidFill>
          </a:ln>
          <a:effectLst/>
          <a:extLs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latin typeface="+mj-lt"/>
            </a:endParaRPr>
          </a:p>
        </p:txBody>
      </p:sp>
      <p:sp>
        <p:nvSpPr>
          <p:cNvPr id="365638" name="Rectangle 70"/>
          <p:cNvSpPr>
            <a:spLocks noChangeArrowheads="1"/>
          </p:cNvSpPr>
          <p:nvPr/>
        </p:nvSpPr>
        <p:spPr bwMode="auto">
          <a:xfrm>
            <a:off x="7467600" y="3048001"/>
            <a:ext cx="895350" cy="500063"/>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 xmlns:a14="http://schemas.microsoft.com/office/drawing/2010/main">
                <a:effectLst>
                  <a:outerShdw blurRad="63500" dist="107763" dir="2700000" algn="ctr" rotWithShape="0">
                    <a:schemeClr val="bg2">
                      <a:alpha val="74998"/>
                    </a:schemeClr>
                  </a:outerShdw>
                </a:effectLst>
              </a14:hiddenEffects>
            </a:ext>
          </a:extLst>
        </p:spPr>
        <p:txBody>
          <a:bodyPr wrap="none" anchor="ctr"/>
          <a:lstStyle/>
          <a:p>
            <a:pPr algn="ctr"/>
            <a:r>
              <a:rPr lang="en-US" sz="1400" dirty="0">
                <a:latin typeface="+mj-lt"/>
              </a:rPr>
              <a:t>Queue</a:t>
            </a:r>
          </a:p>
          <a:p>
            <a:pPr algn="ctr"/>
            <a:r>
              <a:rPr lang="en-US" sz="1400" dirty="0">
                <a:latin typeface="+mj-lt"/>
              </a:rPr>
              <a:t>Packet</a:t>
            </a:r>
          </a:p>
        </p:txBody>
      </p:sp>
      <p:sp>
        <p:nvSpPr>
          <p:cNvPr id="365639" name="Rectangle 71"/>
          <p:cNvSpPr>
            <a:spLocks noChangeArrowheads="1"/>
          </p:cNvSpPr>
          <p:nvPr/>
        </p:nvSpPr>
        <p:spPr bwMode="auto">
          <a:xfrm>
            <a:off x="7570788" y="3862388"/>
            <a:ext cx="658812" cy="404812"/>
          </a:xfrm>
          <a:prstGeom prst="rect">
            <a:avLst/>
          </a:prstGeom>
          <a:solidFill>
            <a:schemeClr val="accent1">
              <a:lumMod val="40000"/>
              <a:lumOff val="60000"/>
            </a:schemeClr>
          </a:solidFill>
          <a:ln w="12700" cap="sq">
            <a:solidFill>
              <a:schemeClr val="tx1"/>
            </a:solidFill>
            <a:miter lim="800000"/>
            <a:headEnd type="none" w="sm" len="sm"/>
            <a:tailEnd type="none" w="sm" len="sm"/>
          </a:ln>
          <a:effectLst>
            <a:outerShdw blurRad="63500" dist="107763" dir="2700000" algn="ctr" rotWithShape="0">
              <a:schemeClr val="bg2">
                <a:alpha val="74998"/>
              </a:schemeClr>
            </a:outerShdw>
          </a:effectLst>
        </p:spPr>
        <p:txBody>
          <a:bodyPr wrap="none" anchor="ctr"/>
          <a:lstStyle/>
          <a:p>
            <a:pPr algn="ctr"/>
            <a:r>
              <a:rPr lang="en-US" sz="1000">
                <a:latin typeface="+mj-lt"/>
              </a:rPr>
              <a:t>Buffer</a:t>
            </a:r>
          </a:p>
          <a:p>
            <a:pPr algn="ctr"/>
            <a:r>
              <a:rPr lang="en-US" sz="1000">
                <a:latin typeface="+mj-lt"/>
              </a:rPr>
              <a:t>Memory</a:t>
            </a:r>
          </a:p>
        </p:txBody>
      </p:sp>
      <p:sp>
        <p:nvSpPr>
          <p:cNvPr id="365640" name="Line 72"/>
          <p:cNvSpPr>
            <a:spLocks noChangeShapeType="1"/>
          </p:cNvSpPr>
          <p:nvPr/>
        </p:nvSpPr>
        <p:spPr bwMode="auto">
          <a:xfrm>
            <a:off x="7667625" y="3560764"/>
            <a:ext cx="0" cy="301625"/>
          </a:xfrm>
          <a:prstGeom prst="line">
            <a:avLst/>
          </a:prstGeom>
          <a:noFill/>
          <a:ln w="28575">
            <a:solidFill>
              <a:schemeClr val="tx2"/>
            </a:solidFill>
            <a:round/>
            <a:headEnd type="none" w="sm" len="sm"/>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41" name="Line 73"/>
          <p:cNvSpPr>
            <a:spLocks noChangeShapeType="1"/>
          </p:cNvSpPr>
          <p:nvPr/>
        </p:nvSpPr>
        <p:spPr bwMode="auto">
          <a:xfrm flipV="1">
            <a:off x="8113713" y="3560764"/>
            <a:ext cx="0" cy="300037"/>
          </a:xfrm>
          <a:prstGeom prst="line">
            <a:avLst/>
          </a:prstGeom>
          <a:noFill/>
          <a:ln w="28575">
            <a:solidFill>
              <a:schemeClr val="tx2"/>
            </a:solidFill>
            <a:round/>
            <a:headEnd type="none" w="sm" len="sm"/>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42" name="Line 74"/>
          <p:cNvSpPr>
            <a:spLocks noChangeShapeType="1"/>
          </p:cNvSpPr>
          <p:nvPr/>
        </p:nvSpPr>
        <p:spPr bwMode="auto">
          <a:xfrm>
            <a:off x="8382000" y="3352800"/>
            <a:ext cx="1524000" cy="0"/>
          </a:xfrm>
          <a:prstGeom prst="line">
            <a:avLst/>
          </a:prstGeom>
          <a:noFill/>
          <a:ln w="38100" cap="sq">
            <a:solidFill>
              <a:schemeClr val="tx2"/>
            </a:solidFill>
            <a:round/>
            <a:headEnd type="none" w="sm" len="sm"/>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45" name="Rectangle 77"/>
          <p:cNvSpPr>
            <a:spLocks noChangeArrowheads="1"/>
          </p:cNvSpPr>
          <p:nvPr/>
        </p:nvSpPr>
        <p:spPr bwMode="auto">
          <a:xfrm>
            <a:off x="6858000" y="4953000"/>
            <a:ext cx="2057400" cy="1524000"/>
          </a:xfrm>
          <a:prstGeom prst="rect">
            <a:avLst/>
          </a:prstGeom>
          <a:noFill/>
          <a:ln>
            <a:solidFill>
              <a:schemeClr val="bg1">
                <a:lumMod val="75000"/>
              </a:schemeClr>
            </a:solidFill>
          </a:ln>
          <a:effectLst/>
          <a:extLs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latin typeface="+mj-lt"/>
            </a:endParaRPr>
          </a:p>
        </p:txBody>
      </p:sp>
      <p:sp>
        <p:nvSpPr>
          <p:cNvPr id="365646" name="Rectangle 78"/>
          <p:cNvSpPr>
            <a:spLocks noChangeArrowheads="1"/>
          </p:cNvSpPr>
          <p:nvPr/>
        </p:nvSpPr>
        <p:spPr bwMode="auto">
          <a:xfrm>
            <a:off x="7467600" y="5105401"/>
            <a:ext cx="895350" cy="500063"/>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 xmlns:a14="http://schemas.microsoft.com/office/drawing/2010/main">
                <a:effectLst>
                  <a:outerShdw blurRad="63500" dist="107763" dir="2700000" algn="ctr" rotWithShape="0">
                    <a:schemeClr val="bg2">
                      <a:alpha val="74998"/>
                    </a:schemeClr>
                  </a:outerShdw>
                </a:effectLst>
              </a14:hiddenEffects>
            </a:ext>
          </a:extLst>
        </p:spPr>
        <p:txBody>
          <a:bodyPr wrap="none" anchor="ctr"/>
          <a:lstStyle/>
          <a:p>
            <a:pPr algn="ctr"/>
            <a:r>
              <a:rPr lang="en-US" sz="1400" dirty="0">
                <a:latin typeface="+mj-lt"/>
              </a:rPr>
              <a:t>Queue</a:t>
            </a:r>
          </a:p>
          <a:p>
            <a:pPr algn="ctr"/>
            <a:r>
              <a:rPr lang="en-US" sz="1400" dirty="0">
                <a:latin typeface="+mj-lt"/>
              </a:rPr>
              <a:t>Packet</a:t>
            </a:r>
          </a:p>
        </p:txBody>
      </p:sp>
      <p:sp>
        <p:nvSpPr>
          <p:cNvPr id="365647" name="Rectangle 79"/>
          <p:cNvSpPr>
            <a:spLocks noChangeArrowheads="1"/>
          </p:cNvSpPr>
          <p:nvPr/>
        </p:nvSpPr>
        <p:spPr bwMode="auto">
          <a:xfrm>
            <a:off x="7570788" y="5919788"/>
            <a:ext cx="658812" cy="404812"/>
          </a:xfrm>
          <a:prstGeom prst="rect">
            <a:avLst/>
          </a:prstGeom>
          <a:solidFill>
            <a:schemeClr val="accent1">
              <a:lumMod val="40000"/>
              <a:lumOff val="60000"/>
            </a:schemeClr>
          </a:solidFill>
          <a:ln w="12700" cap="sq">
            <a:solidFill>
              <a:schemeClr val="tx1"/>
            </a:solidFill>
            <a:miter lim="800000"/>
            <a:headEnd type="none" w="sm" len="sm"/>
            <a:tailEnd type="none" w="sm" len="sm"/>
          </a:ln>
          <a:effectLst>
            <a:outerShdw blurRad="63500" dist="107763" dir="2700000" algn="ctr" rotWithShape="0">
              <a:schemeClr val="bg2">
                <a:alpha val="74998"/>
              </a:schemeClr>
            </a:outerShdw>
          </a:effectLst>
        </p:spPr>
        <p:txBody>
          <a:bodyPr wrap="none" anchor="ctr"/>
          <a:lstStyle/>
          <a:p>
            <a:pPr algn="ctr"/>
            <a:r>
              <a:rPr lang="en-US" sz="1000">
                <a:latin typeface="+mj-lt"/>
              </a:rPr>
              <a:t>Buffer</a:t>
            </a:r>
          </a:p>
          <a:p>
            <a:pPr algn="ctr"/>
            <a:r>
              <a:rPr lang="en-US" sz="1000">
                <a:latin typeface="+mj-lt"/>
              </a:rPr>
              <a:t>Memory</a:t>
            </a:r>
          </a:p>
        </p:txBody>
      </p:sp>
      <p:sp>
        <p:nvSpPr>
          <p:cNvPr id="365648" name="Line 80"/>
          <p:cNvSpPr>
            <a:spLocks noChangeShapeType="1"/>
          </p:cNvSpPr>
          <p:nvPr/>
        </p:nvSpPr>
        <p:spPr bwMode="auto">
          <a:xfrm>
            <a:off x="7667625" y="5618164"/>
            <a:ext cx="0" cy="301625"/>
          </a:xfrm>
          <a:prstGeom prst="line">
            <a:avLst/>
          </a:prstGeom>
          <a:noFill/>
          <a:ln w="28575">
            <a:solidFill>
              <a:schemeClr val="tx2"/>
            </a:solidFill>
            <a:round/>
            <a:headEnd type="none" w="sm" len="sm"/>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49" name="Line 81"/>
          <p:cNvSpPr>
            <a:spLocks noChangeShapeType="1"/>
          </p:cNvSpPr>
          <p:nvPr/>
        </p:nvSpPr>
        <p:spPr bwMode="auto">
          <a:xfrm flipV="1">
            <a:off x="8113713" y="5618164"/>
            <a:ext cx="0" cy="300037"/>
          </a:xfrm>
          <a:prstGeom prst="line">
            <a:avLst/>
          </a:prstGeom>
          <a:noFill/>
          <a:ln w="28575">
            <a:solidFill>
              <a:schemeClr val="tx2"/>
            </a:solidFill>
            <a:round/>
            <a:headEnd type="none" w="sm" len="sm"/>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50" name="Line 82"/>
          <p:cNvSpPr>
            <a:spLocks noChangeShapeType="1"/>
          </p:cNvSpPr>
          <p:nvPr/>
        </p:nvSpPr>
        <p:spPr bwMode="auto">
          <a:xfrm>
            <a:off x="8382000" y="5410200"/>
            <a:ext cx="1524000" cy="0"/>
          </a:xfrm>
          <a:prstGeom prst="line">
            <a:avLst/>
          </a:prstGeom>
          <a:noFill/>
          <a:ln w="38100" cap="sq">
            <a:solidFill>
              <a:schemeClr val="tx2"/>
            </a:solidFill>
            <a:round/>
            <a:headEnd type="none" w="sm" len="sm"/>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53" name="Line 85"/>
          <p:cNvSpPr>
            <a:spLocks noChangeShapeType="1"/>
          </p:cNvSpPr>
          <p:nvPr/>
        </p:nvSpPr>
        <p:spPr bwMode="auto">
          <a:xfrm>
            <a:off x="7391400" y="4495800"/>
            <a:ext cx="0" cy="457200"/>
          </a:xfrm>
          <a:prstGeom prst="line">
            <a:avLst/>
          </a:prstGeom>
          <a:noFill/>
          <a:ln w="38100" cap="rnd">
            <a:solidFill>
              <a:schemeClr val="tx1"/>
            </a:solidFill>
            <a:prstDash val="sysDot"/>
            <a:round/>
            <a:headEnd type="none" w="sm" len="sm"/>
            <a:tailEnd type="non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54" name="Line 86"/>
          <p:cNvSpPr>
            <a:spLocks noChangeShapeType="1"/>
          </p:cNvSpPr>
          <p:nvPr/>
        </p:nvSpPr>
        <p:spPr bwMode="auto">
          <a:xfrm>
            <a:off x="8382000" y="4495800"/>
            <a:ext cx="0" cy="457200"/>
          </a:xfrm>
          <a:prstGeom prst="line">
            <a:avLst/>
          </a:prstGeom>
          <a:noFill/>
          <a:ln w="38100" cap="rnd">
            <a:solidFill>
              <a:schemeClr val="tx1"/>
            </a:solidFill>
            <a:prstDash val="sysDot"/>
            <a:round/>
            <a:headEnd type="none" w="sm" len="sm"/>
            <a:tailEnd type="none" w="sm" len="sm"/>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latin typeface="+mj-lt"/>
            </a:endParaRPr>
          </a:p>
        </p:txBody>
      </p:sp>
      <p:sp>
        <p:nvSpPr>
          <p:cNvPr id="365655" name="Oval 87"/>
          <p:cNvSpPr>
            <a:spLocks noChangeArrowheads="1"/>
          </p:cNvSpPr>
          <p:nvPr/>
        </p:nvSpPr>
        <p:spPr bwMode="auto">
          <a:xfrm>
            <a:off x="6553200" y="1676400"/>
            <a:ext cx="152400" cy="152400"/>
          </a:xfrm>
          <a:prstGeom prst="ellipse">
            <a:avLst/>
          </a:prstGeom>
          <a:solidFill>
            <a:srgbClr val="000099"/>
          </a:solidFill>
          <a:ln w="12700" cap="sq">
            <a:solidFill>
              <a:schemeClr val="tx1"/>
            </a:solidFill>
            <a:round/>
            <a:headEnd type="none" w="sm" len="sm"/>
            <a:tailEnd type="none" w="sm" len="sm"/>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latin typeface="+mj-lt"/>
            </a:endParaRPr>
          </a:p>
        </p:txBody>
      </p:sp>
      <p:sp>
        <p:nvSpPr>
          <p:cNvPr id="365656" name="Oval 88"/>
          <p:cNvSpPr>
            <a:spLocks noChangeArrowheads="1"/>
          </p:cNvSpPr>
          <p:nvPr/>
        </p:nvSpPr>
        <p:spPr bwMode="auto">
          <a:xfrm>
            <a:off x="6553200" y="3200400"/>
            <a:ext cx="152400" cy="152400"/>
          </a:xfrm>
          <a:prstGeom prst="ellipse">
            <a:avLst/>
          </a:prstGeom>
          <a:solidFill>
            <a:srgbClr val="CC3300"/>
          </a:solidFill>
          <a:ln w="12700" cap="sq">
            <a:solidFill>
              <a:schemeClr val="tx1"/>
            </a:solidFill>
            <a:round/>
            <a:headEnd type="none" w="sm" len="sm"/>
            <a:tailEnd type="none" w="sm" len="sm"/>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latin typeface="+mj-lt"/>
            </a:endParaRPr>
          </a:p>
        </p:txBody>
      </p:sp>
      <p:sp>
        <p:nvSpPr>
          <p:cNvPr id="365657" name="Oval 89"/>
          <p:cNvSpPr>
            <a:spLocks noChangeArrowheads="1"/>
          </p:cNvSpPr>
          <p:nvPr/>
        </p:nvSpPr>
        <p:spPr bwMode="auto">
          <a:xfrm>
            <a:off x="6553200" y="5334000"/>
            <a:ext cx="152400" cy="152400"/>
          </a:xfrm>
          <a:prstGeom prst="ellipse">
            <a:avLst/>
          </a:prstGeom>
          <a:solidFill>
            <a:srgbClr val="009900"/>
          </a:solidFill>
          <a:ln w="12700" cap="sq">
            <a:solidFill>
              <a:schemeClr val="tx1"/>
            </a:solidFill>
            <a:round/>
            <a:headEnd type="none" w="sm" len="sm"/>
            <a:tailEnd type="none" w="sm" len="sm"/>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latin typeface="+mj-lt"/>
            </a:endParaRPr>
          </a:p>
        </p:txBody>
      </p:sp>
      <p:grpSp>
        <p:nvGrpSpPr>
          <p:cNvPr id="365665" name="Group 97"/>
          <p:cNvGrpSpPr>
            <a:grpSpLocks/>
          </p:cNvGrpSpPr>
          <p:nvPr/>
        </p:nvGrpSpPr>
        <p:grpSpPr bwMode="auto">
          <a:xfrm>
            <a:off x="2362200" y="1371600"/>
            <a:ext cx="1219200" cy="381000"/>
            <a:chOff x="-48" y="816"/>
            <a:chExt cx="912" cy="240"/>
          </a:xfrm>
        </p:grpSpPr>
        <p:sp>
          <p:nvSpPr>
            <p:cNvPr id="365666" name="Rectangle 98"/>
            <p:cNvSpPr>
              <a:spLocks noChangeArrowheads="1"/>
            </p:cNvSpPr>
            <p:nvPr/>
          </p:nvSpPr>
          <p:spPr bwMode="auto">
            <a:xfrm>
              <a:off x="-48" y="816"/>
              <a:ext cx="912" cy="240"/>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r>
                <a:rPr lang="en-US">
                  <a:latin typeface="+mj-lt"/>
                </a:rPr>
                <a:t>Data</a:t>
              </a:r>
            </a:p>
          </p:txBody>
        </p:sp>
        <p:sp>
          <p:nvSpPr>
            <p:cNvPr id="365667" name="Rectangle 99"/>
            <p:cNvSpPr>
              <a:spLocks noChangeArrowheads="1"/>
            </p:cNvSpPr>
            <p:nvPr/>
          </p:nvSpPr>
          <p:spPr bwMode="auto">
            <a:xfrm>
              <a:off x="528" y="816"/>
              <a:ext cx="336" cy="240"/>
            </a:xfrm>
            <a:prstGeom prst="rect">
              <a:avLst/>
            </a:prstGeom>
            <a:solidFill>
              <a:srgbClr val="CC3300"/>
            </a:solidFill>
            <a:ln w="12700" cap="sq">
              <a:solidFill>
                <a:schemeClr val="tx1"/>
              </a:solidFill>
              <a:miter lim="800000"/>
              <a:headEnd type="none" w="sm" len="sm"/>
              <a:tailEnd type="none" w="sm" len="sm"/>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dirty="0">
                  <a:solidFill>
                    <a:schemeClr val="bg1"/>
                  </a:solidFill>
                  <a:latin typeface="+mj-lt"/>
                </a:rPr>
                <a:t>H</a:t>
              </a:r>
            </a:p>
          </p:txBody>
        </p:sp>
      </p:grpSp>
      <p:grpSp>
        <p:nvGrpSpPr>
          <p:cNvPr id="365671" name="Group 103"/>
          <p:cNvGrpSpPr>
            <a:grpSpLocks/>
          </p:cNvGrpSpPr>
          <p:nvPr/>
        </p:nvGrpSpPr>
        <p:grpSpPr bwMode="auto">
          <a:xfrm>
            <a:off x="2362200" y="2971800"/>
            <a:ext cx="1219200" cy="381000"/>
            <a:chOff x="-48" y="1824"/>
            <a:chExt cx="912" cy="240"/>
          </a:xfrm>
        </p:grpSpPr>
        <p:sp>
          <p:nvSpPr>
            <p:cNvPr id="365672" name="Rectangle 104"/>
            <p:cNvSpPr>
              <a:spLocks noChangeArrowheads="1"/>
            </p:cNvSpPr>
            <p:nvPr/>
          </p:nvSpPr>
          <p:spPr bwMode="auto">
            <a:xfrm>
              <a:off x="-48" y="1824"/>
              <a:ext cx="912" cy="240"/>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r>
                <a:rPr lang="en-US">
                  <a:latin typeface="+mj-lt"/>
                </a:rPr>
                <a:t>Data</a:t>
              </a:r>
            </a:p>
          </p:txBody>
        </p:sp>
        <p:sp>
          <p:nvSpPr>
            <p:cNvPr id="365673" name="Rectangle 105"/>
            <p:cNvSpPr>
              <a:spLocks noChangeArrowheads="1"/>
            </p:cNvSpPr>
            <p:nvPr/>
          </p:nvSpPr>
          <p:spPr bwMode="auto">
            <a:xfrm>
              <a:off x="528" y="1824"/>
              <a:ext cx="336" cy="240"/>
            </a:xfrm>
            <a:prstGeom prst="rect">
              <a:avLst/>
            </a:prstGeom>
            <a:solidFill>
              <a:srgbClr val="000099"/>
            </a:solidFill>
            <a:ln w="12700" cap="sq">
              <a:solidFill>
                <a:schemeClr val="tx1"/>
              </a:solidFill>
              <a:miter lim="800000"/>
              <a:headEnd type="none" w="sm" len="sm"/>
              <a:tailEnd type="none" w="sm" len="sm"/>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dirty="0">
                  <a:solidFill>
                    <a:schemeClr val="bg1"/>
                  </a:solidFill>
                  <a:latin typeface="+mj-lt"/>
                </a:rPr>
                <a:t>H</a:t>
              </a:r>
            </a:p>
          </p:txBody>
        </p:sp>
      </p:grpSp>
      <p:grpSp>
        <p:nvGrpSpPr>
          <p:cNvPr id="365668" name="Group 100"/>
          <p:cNvGrpSpPr>
            <a:grpSpLocks/>
          </p:cNvGrpSpPr>
          <p:nvPr/>
        </p:nvGrpSpPr>
        <p:grpSpPr bwMode="auto">
          <a:xfrm>
            <a:off x="2362200" y="5029200"/>
            <a:ext cx="1219200" cy="381000"/>
            <a:chOff x="-48" y="816"/>
            <a:chExt cx="912" cy="240"/>
          </a:xfrm>
        </p:grpSpPr>
        <p:sp>
          <p:nvSpPr>
            <p:cNvPr id="365669" name="Rectangle 101"/>
            <p:cNvSpPr>
              <a:spLocks noChangeArrowheads="1"/>
            </p:cNvSpPr>
            <p:nvPr/>
          </p:nvSpPr>
          <p:spPr bwMode="auto">
            <a:xfrm>
              <a:off x="-48" y="816"/>
              <a:ext cx="912" cy="240"/>
            </a:xfrm>
            <a:prstGeom prst="rect">
              <a:avLst/>
            </a:prstGeom>
            <a:solidFill>
              <a:schemeClr val="bg1"/>
            </a:solidFill>
            <a:ln w="12700" cap="sq">
              <a:solidFill>
                <a:schemeClr val="tx1"/>
              </a:solidFill>
              <a:miter lim="800000"/>
              <a:headEnd type="none" w="sm" len="sm"/>
              <a:tailEnd type="none" w="sm" len="sm"/>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r>
                <a:rPr lang="en-US">
                  <a:latin typeface="+mj-lt"/>
                </a:rPr>
                <a:t>Data</a:t>
              </a:r>
            </a:p>
          </p:txBody>
        </p:sp>
        <p:sp>
          <p:nvSpPr>
            <p:cNvPr id="365670" name="Rectangle 102"/>
            <p:cNvSpPr>
              <a:spLocks noChangeArrowheads="1"/>
            </p:cNvSpPr>
            <p:nvPr/>
          </p:nvSpPr>
          <p:spPr bwMode="auto">
            <a:xfrm>
              <a:off x="528" y="816"/>
              <a:ext cx="336" cy="240"/>
            </a:xfrm>
            <a:prstGeom prst="rect">
              <a:avLst/>
            </a:prstGeom>
            <a:solidFill>
              <a:srgbClr val="CC3300"/>
            </a:solidFill>
            <a:ln w="12700" cap="sq">
              <a:solidFill>
                <a:schemeClr val="tx1"/>
              </a:solidFill>
              <a:miter lim="800000"/>
              <a:headEnd type="none" w="sm" len="sm"/>
              <a:tailEnd type="none" w="sm" len="sm"/>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dirty="0">
                  <a:solidFill>
                    <a:schemeClr val="bg1"/>
                  </a:solidFill>
                  <a:latin typeface="+mj-lt"/>
                </a:rPr>
                <a:t>H</a:t>
              </a:r>
            </a:p>
          </p:txBody>
        </p:sp>
      </p:grpSp>
      <p:cxnSp>
        <p:nvCxnSpPr>
          <p:cNvPr id="3" name="Straight Connector 2"/>
          <p:cNvCxnSpPr/>
          <p:nvPr/>
        </p:nvCxnSpPr>
        <p:spPr bwMode="auto">
          <a:xfrm>
            <a:off x="6248400" y="1371600"/>
            <a:ext cx="0" cy="510540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2214326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65665"/>
                                        </p:tgtEl>
                                        <p:attrNameLst>
                                          <p:attrName>style.visibility</p:attrName>
                                        </p:attrNameLst>
                                      </p:cBhvr>
                                      <p:to>
                                        <p:strVal val="visible"/>
                                      </p:to>
                                    </p:set>
                                    <p:anim calcmode="lin" valueType="num">
                                      <p:cBhvr additive="base">
                                        <p:cTn id="7" dur="500" fill="hold"/>
                                        <p:tgtEl>
                                          <p:spTgt spid="365665"/>
                                        </p:tgtEl>
                                        <p:attrNameLst>
                                          <p:attrName>ppt_x</p:attrName>
                                        </p:attrNameLst>
                                      </p:cBhvr>
                                      <p:tavLst>
                                        <p:tav tm="0">
                                          <p:val>
                                            <p:strVal val="0-#ppt_w/2"/>
                                          </p:val>
                                        </p:tav>
                                        <p:tav tm="100000">
                                          <p:val>
                                            <p:strVal val="#ppt_x"/>
                                          </p:val>
                                        </p:tav>
                                      </p:tavLst>
                                    </p:anim>
                                    <p:anim calcmode="lin" valueType="num">
                                      <p:cBhvr additive="base">
                                        <p:cTn id="8" dur="500" fill="hold"/>
                                        <p:tgtEl>
                                          <p:spTgt spid="365665"/>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365671"/>
                                        </p:tgtEl>
                                        <p:attrNameLst>
                                          <p:attrName>style.visibility</p:attrName>
                                        </p:attrNameLst>
                                      </p:cBhvr>
                                      <p:to>
                                        <p:strVal val="visible"/>
                                      </p:to>
                                    </p:set>
                                    <p:anim calcmode="lin" valueType="num">
                                      <p:cBhvr additive="base">
                                        <p:cTn id="11" dur="500" fill="hold"/>
                                        <p:tgtEl>
                                          <p:spTgt spid="365671"/>
                                        </p:tgtEl>
                                        <p:attrNameLst>
                                          <p:attrName>ppt_x</p:attrName>
                                        </p:attrNameLst>
                                      </p:cBhvr>
                                      <p:tavLst>
                                        <p:tav tm="0">
                                          <p:val>
                                            <p:strVal val="0-#ppt_w/2"/>
                                          </p:val>
                                        </p:tav>
                                        <p:tav tm="100000">
                                          <p:val>
                                            <p:strVal val="#ppt_x"/>
                                          </p:val>
                                        </p:tav>
                                      </p:tavLst>
                                    </p:anim>
                                    <p:anim calcmode="lin" valueType="num">
                                      <p:cBhvr additive="base">
                                        <p:cTn id="12" dur="500" fill="hold"/>
                                        <p:tgtEl>
                                          <p:spTgt spid="365671"/>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365668"/>
                                        </p:tgtEl>
                                        <p:attrNameLst>
                                          <p:attrName>style.visibility</p:attrName>
                                        </p:attrNameLst>
                                      </p:cBhvr>
                                      <p:to>
                                        <p:strVal val="visible"/>
                                      </p:to>
                                    </p:set>
                                    <p:anim calcmode="lin" valueType="num">
                                      <p:cBhvr additive="base">
                                        <p:cTn id="15" dur="500" fill="hold"/>
                                        <p:tgtEl>
                                          <p:spTgt spid="365668"/>
                                        </p:tgtEl>
                                        <p:attrNameLst>
                                          <p:attrName>ppt_x</p:attrName>
                                        </p:attrNameLst>
                                      </p:cBhvr>
                                      <p:tavLst>
                                        <p:tav tm="0">
                                          <p:val>
                                            <p:strVal val="0-#ppt_w/2"/>
                                          </p:val>
                                        </p:tav>
                                        <p:tav tm="100000">
                                          <p:val>
                                            <p:strVal val="#ppt_x"/>
                                          </p:val>
                                        </p:tav>
                                      </p:tavLst>
                                    </p:anim>
                                    <p:anim calcmode="lin" valueType="num">
                                      <p:cBhvr additive="base">
                                        <p:cTn id="16" dur="500" fill="hold"/>
                                        <p:tgtEl>
                                          <p:spTgt spid="365668"/>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0" presetClass="path" presetSubtype="0" accel="50000" decel="50000" fill="hold" nodeType="clickEffect">
                                  <p:stCondLst>
                                    <p:cond delay="0"/>
                                  </p:stCondLst>
                                  <p:childTnLst>
                                    <p:animMotion origin="layout" path="M 1.67072E-6 -0.00023 L 0.36922 0.00116 L 0.36922 -0.24994 L 0.75009 -0.24762 " pathEditMode="relative" rAng="0" ptsTypes="AAAA">
                                      <p:cBhvr>
                                        <p:cTn id="20" dur="2000" fill="hold"/>
                                        <p:tgtEl>
                                          <p:spTgt spid="365671"/>
                                        </p:tgtEl>
                                        <p:attrNameLst>
                                          <p:attrName>ppt_x</p:attrName>
                                          <p:attrName>ppt_y</p:attrName>
                                        </p:attrNameLst>
                                      </p:cBhvr>
                                      <p:rCtr x="37496" y="-12428"/>
                                    </p:animMotion>
                                  </p:childTnLst>
                                </p:cTn>
                              </p:par>
                              <p:par>
                                <p:cTn id="21" presetID="0" presetClass="path" presetSubtype="0" accel="50000" decel="50000" fill="hold" nodeType="withEffect">
                                  <p:stCondLst>
                                    <p:cond delay="0"/>
                                  </p:stCondLst>
                                  <p:childTnLst>
                                    <p:animMotion origin="layout" path="M 1.67072E-6 -0.00047 L 0.36297 -0.00232 L 0.36297 0.21638 L 0.73341 0.21638 " pathEditMode="relative" rAng="0" ptsTypes="AAAA">
                                      <p:cBhvr>
                                        <p:cTn id="22" dur="2000" fill="hold"/>
                                        <p:tgtEl>
                                          <p:spTgt spid="365665"/>
                                        </p:tgtEl>
                                        <p:attrNameLst>
                                          <p:attrName>ppt_x</p:attrName>
                                          <p:attrName>ppt_y</p:attrName>
                                        </p:attrNameLst>
                                      </p:cBhvr>
                                      <p:rCtr x="36662" y="10738"/>
                                    </p:animMotion>
                                  </p:childTnLst>
                                </p:cTn>
                              </p:par>
                              <p:par>
                                <p:cTn id="23" presetID="0" presetClass="path" presetSubtype="0" accel="50000" decel="50000" fill="hold" nodeType="withEffect">
                                  <p:stCondLst>
                                    <p:cond delay="0"/>
                                  </p:stCondLst>
                                  <p:childTnLst>
                                    <p:animMotion origin="layout" path="M 0.0013 -1.11111E-6 L 0.25364 -1.11111E-6 L 0.2526 -0.30555 L 0.42304 -0.30555 L 0.42304 -0.17245 " pathEditMode="relative" rAng="0" ptsTypes="AAAAA">
                                      <p:cBhvr>
                                        <p:cTn id="24" dur="2000" fill="hold"/>
                                        <p:tgtEl>
                                          <p:spTgt spid="365668"/>
                                        </p:tgtEl>
                                        <p:attrNameLst>
                                          <p:attrName>ppt_x</p:attrName>
                                          <p:attrName>ppt_y</p:attrName>
                                        </p:attrNameLst>
                                      </p:cBhvr>
                                      <p:rCtr x="21081" y="-15278"/>
                                    </p:animMotion>
                                  </p:childTnLst>
                                </p:cTn>
                              </p:par>
                            </p:childTnLst>
                          </p:cTn>
                        </p:par>
                      </p:childTnLst>
                    </p:cTn>
                  </p:par>
                  <p:par>
                    <p:cTn id="25" fill="hold">
                      <p:stCondLst>
                        <p:cond delay="indefinite"/>
                      </p:stCondLst>
                      <p:childTnLst>
                        <p:par>
                          <p:cTn id="26" fill="hold">
                            <p:stCondLst>
                              <p:cond delay="0"/>
                            </p:stCondLst>
                            <p:childTnLst>
                              <p:par>
                                <p:cTn id="27" presetID="2" presetClass="exit" presetSubtype="2" fill="hold" nodeType="clickEffect">
                                  <p:stCondLst>
                                    <p:cond delay="0"/>
                                  </p:stCondLst>
                                  <p:childTnLst>
                                    <p:anim calcmode="lin" valueType="num">
                                      <p:cBhvr additive="base">
                                        <p:cTn id="28" dur="500"/>
                                        <p:tgtEl>
                                          <p:spTgt spid="365671"/>
                                        </p:tgtEl>
                                        <p:attrNameLst>
                                          <p:attrName>ppt_x</p:attrName>
                                        </p:attrNameLst>
                                      </p:cBhvr>
                                      <p:tavLst>
                                        <p:tav tm="0">
                                          <p:val>
                                            <p:strVal val="ppt_x"/>
                                          </p:val>
                                        </p:tav>
                                        <p:tav tm="100000">
                                          <p:val>
                                            <p:strVal val="1+ppt_w/2"/>
                                          </p:val>
                                        </p:tav>
                                      </p:tavLst>
                                    </p:anim>
                                    <p:anim calcmode="lin" valueType="num">
                                      <p:cBhvr additive="base">
                                        <p:cTn id="29" dur="500"/>
                                        <p:tgtEl>
                                          <p:spTgt spid="365671"/>
                                        </p:tgtEl>
                                        <p:attrNameLst>
                                          <p:attrName>ppt_y</p:attrName>
                                        </p:attrNameLst>
                                      </p:cBhvr>
                                      <p:tavLst>
                                        <p:tav tm="0">
                                          <p:val>
                                            <p:strVal val="ppt_y"/>
                                          </p:val>
                                        </p:tav>
                                        <p:tav tm="100000">
                                          <p:val>
                                            <p:strVal val="ppt_y"/>
                                          </p:val>
                                        </p:tav>
                                      </p:tavLst>
                                    </p:anim>
                                    <p:set>
                                      <p:cBhvr>
                                        <p:cTn id="30" dur="1" fill="hold">
                                          <p:stCondLst>
                                            <p:cond delay="499"/>
                                          </p:stCondLst>
                                        </p:cTn>
                                        <p:tgtEl>
                                          <p:spTgt spid="365671"/>
                                        </p:tgtEl>
                                        <p:attrNameLst>
                                          <p:attrName>style.visibility</p:attrName>
                                        </p:attrNameLst>
                                      </p:cBhvr>
                                      <p:to>
                                        <p:strVal val="hidden"/>
                                      </p:to>
                                    </p:set>
                                  </p:childTnLst>
                                </p:cTn>
                              </p:par>
                              <p:par>
                                <p:cTn id="31" presetID="2" presetClass="exit" presetSubtype="2" fill="hold" nodeType="withEffect">
                                  <p:stCondLst>
                                    <p:cond delay="0"/>
                                  </p:stCondLst>
                                  <p:childTnLst>
                                    <p:anim calcmode="lin" valueType="num">
                                      <p:cBhvr additive="base">
                                        <p:cTn id="32" dur="500"/>
                                        <p:tgtEl>
                                          <p:spTgt spid="365665"/>
                                        </p:tgtEl>
                                        <p:attrNameLst>
                                          <p:attrName>ppt_x</p:attrName>
                                        </p:attrNameLst>
                                      </p:cBhvr>
                                      <p:tavLst>
                                        <p:tav tm="0">
                                          <p:val>
                                            <p:strVal val="ppt_x"/>
                                          </p:val>
                                        </p:tav>
                                        <p:tav tm="100000">
                                          <p:val>
                                            <p:strVal val="1+ppt_w/2"/>
                                          </p:val>
                                        </p:tav>
                                      </p:tavLst>
                                    </p:anim>
                                    <p:anim calcmode="lin" valueType="num">
                                      <p:cBhvr additive="base">
                                        <p:cTn id="33" dur="500"/>
                                        <p:tgtEl>
                                          <p:spTgt spid="365665"/>
                                        </p:tgtEl>
                                        <p:attrNameLst>
                                          <p:attrName>ppt_y</p:attrName>
                                        </p:attrNameLst>
                                      </p:cBhvr>
                                      <p:tavLst>
                                        <p:tav tm="0">
                                          <p:val>
                                            <p:strVal val="ppt_y"/>
                                          </p:val>
                                        </p:tav>
                                        <p:tav tm="100000">
                                          <p:val>
                                            <p:strVal val="ppt_y"/>
                                          </p:val>
                                        </p:tav>
                                      </p:tavLst>
                                    </p:anim>
                                    <p:set>
                                      <p:cBhvr>
                                        <p:cTn id="34" dur="1" fill="hold">
                                          <p:stCondLst>
                                            <p:cond delay="499"/>
                                          </p:stCondLst>
                                        </p:cTn>
                                        <p:tgtEl>
                                          <p:spTgt spid="365665"/>
                                        </p:tgtEl>
                                        <p:attrNameLst>
                                          <p:attrName>style.visibility</p:attrName>
                                        </p:attrNameLst>
                                      </p:cBhvr>
                                      <p:to>
                                        <p:strVal val="hidden"/>
                                      </p:to>
                                    </p:set>
                                  </p:childTnLst>
                                </p:cTn>
                              </p:par>
                            </p:childTnLst>
                          </p:cTn>
                        </p:par>
                        <p:par>
                          <p:cTn id="35" fill="hold">
                            <p:stCondLst>
                              <p:cond delay="500"/>
                            </p:stCondLst>
                            <p:childTnLst>
                              <p:par>
                                <p:cTn id="36" presetID="0" presetClass="path" presetSubtype="0" accel="50000" decel="50000" fill="hold" nodeType="afterEffect">
                                  <p:stCondLst>
                                    <p:cond delay="0"/>
                                  </p:stCondLst>
                                  <p:childTnLst>
                                    <p:animMotion origin="layout" path="M 0.42305 -0.17245 L 0.42409 -0.31412 L 0.6151 -0.31412 " pathEditMode="relative" rAng="0" ptsTypes="AAA">
                                      <p:cBhvr>
                                        <p:cTn id="37" dur="1000" fill="hold"/>
                                        <p:tgtEl>
                                          <p:spTgt spid="365668"/>
                                        </p:tgtEl>
                                        <p:attrNameLst>
                                          <p:attrName>ppt_x</p:attrName>
                                          <p:attrName>ppt_y</p:attrName>
                                        </p:attrNameLst>
                                      </p:cBhvr>
                                      <p:rCtr x="9596" y="-708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2909D9FA-7D21-A14B-9D39-32D4152CA664}" type="slidenum">
              <a:rPr lang="en-US"/>
              <a:pPr/>
              <a:t>8</a:t>
            </a:fld>
            <a:endParaRPr lang="en-US"/>
          </a:p>
        </p:txBody>
      </p:sp>
      <p:sp>
        <p:nvSpPr>
          <p:cNvPr id="90114" name="Rectangle 2"/>
          <p:cNvSpPr>
            <a:spLocks noGrp="1" noChangeArrowheads="1"/>
          </p:cNvSpPr>
          <p:nvPr>
            <p:ph type="title"/>
          </p:nvPr>
        </p:nvSpPr>
        <p:spPr/>
        <p:txBody>
          <a:bodyPr/>
          <a:lstStyle/>
          <a:p>
            <a:r>
              <a:rPr lang="en-US" dirty="0"/>
              <a:t>Ethernet Switch</a:t>
            </a:r>
          </a:p>
        </p:txBody>
      </p:sp>
      <p:sp>
        <p:nvSpPr>
          <p:cNvPr id="90115" name="Rectangle 3"/>
          <p:cNvSpPr>
            <a:spLocks noGrp="1" noChangeArrowheads="1"/>
          </p:cNvSpPr>
          <p:nvPr>
            <p:ph type="body" idx="1"/>
          </p:nvPr>
        </p:nvSpPr>
        <p:spPr>
          <a:xfrm>
            <a:off x="838200" y="1825625"/>
            <a:ext cx="9733767" cy="4667250"/>
          </a:xfrm>
        </p:spPr>
        <p:txBody>
          <a:bodyPr>
            <a:normAutofit/>
          </a:bodyPr>
          <a:lstStyle/>
          <a:p>
            <a:pPr marL="533400" indent="-533400">
              <a:buSzPct val="100000"/>
              <a:buFont typeface="Wingdings" charset="0"/>
              <a:buAutoNum type="arabicPeriod"/>
            </a:pPr>
            <a:r>
              <a:rPr lang="en-US" dirty="0"/>
              <a:t>Examine the header of each arriving frame.</a:t>
            </a:r>
          </a:p>
          <a:p>
            <a:pPr marL="533400" indent="-533400">
              <a:buSzPct val="100000"/>
              <a:buFont typeface="Wingdings" charset="0"/>
              <a:buAutoNum type="arabicPeriod"/>
            </a:pPr>
            <a:r>
              <a:rPr lang="en-US" dirty="0"/>
              <a:t>If the Ethernet DA (aka “MAC Address”) is in the forwarding table, forward the frame to the correct output port(s).</a:t>
            </a:r>
          </a:p>
          <a:p>
            <a:pPr marL="533400" indent="-533400">
              <a:buSzPct val="100000"/>
              <a:buFont typeface="Wingdings" charset="0"/>
              <a:buAutoNum type="arabicPeriod"/>
            </a:pPr>
            <a:r>
              <a:rPr lang="en-US" dirty="0"/>
              <a:t>If the Ethernet DA is not in the table, broadcast the frame to </a:t>
            </a:r>
            <a:r>
              <a:rPr lang="en-US" u="sng" dirty="0"/>
              <a:t>all</a:t>
            </a:r>
            <a:r>
              <a:rPr lang="en-US" dirty="0"/>
              <a:t> ports (except the one through which the frame arrived).</a:t>
            </a:r>
          </a:p>
          <a:p>
            <a:pPr marL="533400" indent="-533400">
              <a:buSzPct val="100000"/>
              <a:buFont typeface="Wingdings" charset="0"/>
              <a:buAutoNum type="arabicPeriod"/>
            </a:pPr>
            <a:r>
              <a:rPr lang="en-US" dirty="0"/>
              <a:t>Entries in the table are </a:t>
            </a:r>
            <a:r>
              <a:rPr lang="en-US" u="sng" dirty="0"/>
              <a:t>learned</a:t>
            </a:r>
            <a:r>
              <a:rPr lang="en-US" dirty="0"/>
              <a:t> by examining the Ethernet SA of arriving packets.</a:t>
            </a:r>
          </a:p>
        </p:txBody>
      </p:sp>
    </p:spTree>
    <p:extLst>
      <p:ext uri="{BB962C8B-B14F-4D97-AF65-F5344CB8AC3E}">
        <p14:creationId xmlns:p14="http://schemas.microsoft.com/office/powerpoint/2010/main" val="10638071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2909D9FA-7D21-A14B-9D39-32D4152CA664}" type="slidenum">
              <a:rPr lang="en-US"/>
              <a:pPr/>
              <a:t>9</a:t>
            </a:fld>
            <a:endParaRPr lang="en-US"/>
          </a:p>
        </p:txBody>
      </p:sp>
      <p:sp>
        <p:nvSpPr>
          <p:cNvPr id="90114" name="Rectangle 2"/>
          <p:cNvSpPr>
            <a:spLocks noGrp="1" noChangeArrowheads="1"/>
          </p:cNvSpPr>
          <p:nvPr>
            <p:ph type="title"/>
          </p:nvPr>
        </p:nvSpPr>
        <p:spPr/>
        <p:txBody>
          <a:bodyPr/>
          <a:lstStyle/>
          <a:p>
            <a:r>
              <a:rPr lang="en-US" dirty="0"/>
              <a:t>Internet Router</a:t>
            </a:r>
          </a:p>
        </p:txBody>
      </p:sp>
      <p:sp>
        <p:nvSpPr>
          <p:cNvPr id="90115" name="Rectangle 3"/>
          <p:cNvSpPr>
            <a:spLocks noGrp="1" noChangeArrowheads="1"/>
          </p:cNvSpPr>
          <p:nvPr>
            <p:ph type="body" idx="1"/>
          </p:nvPr>
        </p:nvSpPr>
        <p:spPr>
          <a:xfrm>
            <a:off x="1016695" y="1868466"/>
            <a:ext cx="9567797" cy="4114800"/>
          </a:xfrm>
        </p:spPr>
        <p:txBody>
          <a:bodyPr>
            <a:normAutofit lnSpcReduction="10000"/>
          </a:bodyPr>
          <a:lstStyle/>
          <a:p>
            <a:pPr marL="533400" indent="-533400">
              <a:buSzPct val="100000"/>
              <a:buFont typeface="Wingdings" charset="0"/>
              <a:buAutoNum type="arabicPeriod"/>
            </a:pPr>
            <a:r>
              <a:rPr lang="en-US" dirty="0"/>
              <a:t>If the Ethernet DA of the arriving frame belongs to the router, accept the frame. Else drop it.</a:t>
            </a:r>
          </a:p>
          <a:p>
            <a:pPr marL="533400" indent="-533400">
              <a:buSzPct val="100000"/>
              <a:buFont typeface="Wingdings" charset="0"/>
              <a:buAutoNum type="arabicPeriod"/>
            </a:pPr>
            <a:r>
              <a:rPr lang="en-US" dirty="0"/>
              <a:t>Examine the IP version number and length of the datagram.</a:t>
            </a:r>
          </a:p>
          <a:p>
            <a:pPr marL="533400" indent="-533400">
              <a:buSzPct val="100000"/>
              <a:buFont typeface="Wingdings" charset="0"/>
              <a:buAutoNum type="arabicPeriod"/>
            </a:pPr>
            <a:r>
              <a:rPr lang="en-US" dirty="0"/>
              <a:t>Decrement the TTL, update the IP header checksum. </a:t>
            </a:r>
          </a:p>
          <a:p>
            <a:pPr marL="533400" indent="-533400">
              <a:buSzPct val="100000"/>
              <a:buFont typeface="Wingdings" charset="0"/>
              <a:buAutoNum type="arabicPeriod"/>
            </a:pPr>
            <a:r>
              <a:rPr lang="en-US" dirty="0"/>
              <a:t>Check to see if TTL == 0.</a:t>
            </a:r>
          </a:p>
          <a:p>
            <a:pPr marL="533400" indent="-533400">
              <a:buSzPct val="100000"/>
              <a:buFont typeface="Wingdings" charset="0"/>
              <a:buAutoNum type="arabicPeriod"/>
            </a:pPr>
            <a:r>
              <a:rPr lang="en-US" dirty="0"/>
              <a:t>If the IP DA is in the forwarding table, forward to the correct egress port(s) for the next hop.</a:t>
            </a:r>
          </a:p>
          <a:p>
            <a:pPr marL="533400" indent="-533400">
              <a:buSzPct val="100000"/>
              <a:buFont typeface="Wingdings" charset="0"/>
              <a:buAutoNum type="arabicPeriod"/>
            </a:pPr>
            <a:r>
              <a:rPr lang="en-US" dirty="0"/>
              <a:t>Find the Ethernet DA for the next hop router.</a:t>
            </a:r>
          </a:p>
          <a:p>
            <a:pPr marL="533400" indent="-533400">
              <a:buSzPct val="100000"/>
              <a:buFont typeface="Wingdings" charset="0"/>
              <a:buAutoNum type="arabicPeriod"/>
            </a:pPr>
            <a:r>
              <a:rPr lang="en-US" dirty="0"/>
              <a:t>Create a new Ethernet frame and send it.</a:t>
            </a:r>
          </a:p>
        </p:txBody>
      </p:sp>
    </p:spTree>
    <p:extLst>
      <p:ext uri="{BB962C8B-B14F-4D97-AF65-F5344CB8AC3E}">
        <p14:creationId xmlns:p14="http://schemas.microsoft.com/office/powerpoint/2010/main" val="10848148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7689</TotalTime>
  <Words>1191</Words>
  <Application>Microsoft Macintosh PowerPoint</Application>
  <PresentationFormat>Widescreen</PresentationFormat>
  <Paragraphs>205</Paragraphs>
  <Slides>17</Slides>
  <Notes>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Arial</vt:lpstr>
      <vt:lpstr>Calibri</vt:lpstr>
      <vt:lpstr>Calibri Light</vt:lpstr>
      <vt:lpstr>Cambria Math</vt:lpstr>
      <vt:lpstr>Comic Sans MS</vt:lpstr>
      <vt:lpstr>Lucida Grande</vt:lpstr>
      <vt:lpstr>Symbol</vt:lpstr>
      <vt:lpstr>Times New Roman</vt:lpstr>
      <vt:lpstr>Wingdings</vt:lpstr>
      <vt:lpstr>Office Theme</vt:lpstr>
      <vt:lpstr>Ethernet and CSMA/CD</vt:lpstr>
      <vt:lpstr>The 4 Layer Internet Model</vt:lpstr>
      <vt:lpstr>PowerPoint Presentation</vt:lpstr>
      <vt:lpstr>PowerPoint Presentation</vt:lpstr>
      <vt:lpstr>PowerPoint Presentation</vt:lpstr>
      <vt:lpstr>Generic Packet Switch</vt:lpstr>
      <vt:lpstr>Generic Packet Switch</vt:lpstr>
      <vt:lpstr>Ethernet Switch</vt:lpstr>
      <vt:lpstr>Internet Router</vt:lpstr>
      <vt:lpstr>The Original Ethernet</vt:lpstr>
      <vt:lpstr>Ethernet Frame Format</vt:lpstr>
      <vt:lpstr>The origins of Ethernet</vt:lpstr>
      <vt:lpstr>Sharing a “medium”</vt:lpstr>
      <vt:lpstr>CSMA/CD Protocol</vt:lpstr>
      <vt:lpstr>CSMA/CD Packet size requirement</vt:lpstr>
      <vt:lpstr>CSMA/CD Min packet size requirement</vt:lpstr>
      <vt:lpstr>CSMA/CD Min packet size requirement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Ethernet and CSMA/CD</dc:title>
  <dc:creator>Nick W McKeown</dc:creator>
  <cp:lastModifiedBy>Nick W McKeown</cp:lastModifiedBy>
  <cp:revision>14</cp:revision>
  <dcterms:created xsi:type="dcterms:W3CDTF">2019-11-07T00:13:17Z</dcterms:created>
  <dcterms:modified xsi:type="dcterms:W3CDTF">2019-11-12T16:34:52Z</dcterms:modified>
</cp:coreProperties>
</file>